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handoutMasterIdLst>
    <p:handoutMasterId r:id="rId24"/>
  </p:handoutMasterIdLst>
  <p:sldIdLst>
    <p:sldId id="256" r:id="rId2"/>
    <p:sldId id="485" r:id="rId3"/>
    <p:sldId id="487" r:id="rId4"/>
    <p:sldId id="459" r:id="rId5"/>
    <p:sldId id="483" r:id="rId6"/>
    <p:sldId id="461" r:id="rId7"/>
    <p:sldId id="486" r:id="rId8"/>
    <p:sldId id="490" r:id="rId9"/>
    <p:sldId id="466" r:id="rId10"/>
    <p:sldId id="463" r:id="rId11"/>
    <p:sldId id="467" r:id="rId12"/>
    <p:sldId id="469" r:id="rId13"/>
    <p:sldId id="470" r:id="rId14"/>
    <p:sldId id="468" r:id="rId15"/>
    <p:sldId id="471" r:id="rId16"/>
    <p:sldId id="472" r:id="rId17"/>
    <p:sldId id="473" r:id="rId18"/>
    <p:sldId id="489" r:id="rId19"/>
    <p:sldId id="476" r:id="rId20"/>
    <p:sldId id="477" r:id="rId21"/>
    <p:sldId id="460" r:id="rId22"/>
  </p:sldIdLst>
  <p:sldSz cx="9144000" cy="6858000" type="screen4x3"/>
  <p:notesSz cx="6781800" cy="99187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91C6"/>
    <a:srgbClr val="4EB9DA"/>
    <a:srgbClr val="000000"/>
    <a:srgbClr val="CD7069"/>
    <a:srgbClr val="CA6664"/>
    <a:srgbClr val="C7605D"/>
    <a:srgbClr val="E6CA5C"/>
    <a:srgbClr val="D7C803"/>
    <a:srgbClr val="DBD600"/>
    <a:srgbClr val="CA6A6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975" autoAdjust="0"/>
    <p:restoredTop sz="86433" autoAdjust="0"/>
  </p:normalViewPr>
  <p:slideViewPr>
    <p:cSldViewPr>
      <p:cViewPr varScale="1">
        <p:scale>
          <a:sx n="64" d="100"/>
          <a:sy n="64" d="100"/>
        </p:scale>
        <p:origin x="1470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3846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41750" y="0"/>
            <a:ext cx="293846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fld id="{A91EF2E9-D44B-42F6-B101-63D5212FC919}" type="datetimeFigureOut">
              <a:rPr lang="ru-RU"/>
              <a:pPr>
                <a:defRPr/>
              </a:pPr>
              <a:t>21.11.2013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21813"/>
            <a:ext cx="293846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41750" y="9421813"/>
            <a:ext cx="293846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fld id="{DA5443A4-0E55-4A58-9F26-ED6D3E1FC07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013060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3846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1750" y="0"/>
            <a:ext cx="293846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D9D5B640-9108-4E5C-89B3-AA5C7A6E36CF}" type="datetimeFigureOut">
              <a:rPr lang="ru-RU"/>
              <a:pPr>
                <a:defRPr/>
              </a:pPr>
              <a:t>21.11.2013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1225" y="744538"/>
            <a:ext cx="4959350" cy="37195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7863" y="4711700"/>
            <a:ext cx="5426075" cy="44624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1813"/>
            <a:ext cx="293846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1750" y="9421813"/>
            <a:ext cx="293846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839E08DD-E949-40C3-BC72-E2B358F169F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049348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9BF530C-B774-4C03-9989-8BD419F4C615}" type="slidenum">
              <a:rPr lang="ru-RU" smtClean="0"/>
              <a:pPr>
                <a:defRPr/>
              </a:pPr>
              <a:t>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692726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/>
              <a:t>Нужно</a:t>
            </a:r>
            <a:r>
              <a:rPr lang="ru-RU" baseline="0" dirty="0" smtClean="0"/>
              <a:t> графически оформить: выделить </a:t>
            </a:r>
            <a:r>
              <a:rPr lang="ru-RU" baseline="0" dirty="0" err="1" smtClean="0"/>
              <a:t>булеты</a:t>
            </a:r>
            <a:r>
              <a:rPr lang="ru-RU" baseline="0" dirty="0" smtClean="0"/>
              <a:t> и отдельно пояснения к ним</a:t>
            </a:r>
            <a:endParaRPr lang="ru-RU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39E08DD-E949-40C3-BC72-E2B358F169F0}" type="slidenum">
              <a:rPr lang="ru-RU" smtClean="0"/>
              <a:pPr>
                <a:defRPr/>
              </a:pPr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647747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ru-RU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39E08DD-E949-40C3-BC72-E2B358F169F0}" type="slidenum">
              <a:rPr lang="ru-RU" smtClean="0"/>
              <a:pPr>
                <a:defRPr/>
              </a:pPr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647747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ru-RU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39E08DD-E949-40C3-BC72-E2B358F169F0}" type="slidenum">
              <a:rPr lang="ru-RU" smtClean="0"/>
              <a:pPr>
                <a:defRPr/>
              </a:pPr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647747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39E08DD-E949-40C3-BC72-E2B358F169F0}" type="slidenum">
              <a:rPr lang="ru-RU" smtClean="0"/>
              <a:pPr>
                <a:defRPr/>
              </a:pPr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314933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39E08DD-E949-40C3-BC72-E2B358F169F0}" type="slidenum">
              <a:rPr lang="ru-RU" smtClean="0"/>
              <a:pPr>
                <a:defRPr/>
              </a:pPr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815323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39E08DD-E949-40C3-BC72-E2B358F169F0}" type="slidenum">
              <a:rPr lang="ru-RU" smtClean="0"/>
              <a:pPr>
                <a:defRPr/>
              </a:pPr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81532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486965-A6E7-4E45-93F9-DB66F6BC6BEC}" type="slidenum">
              <a:rPr lang="uk-UA" smtClean="0"/>
              <a:pPr/>
              <a:t>3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0292338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39E08DD-E949-40C3-BC72-E2B358F169F0}" type="slidenum">
              <a:rPr lang="ru-RU" smtClean="0"/>
              <a:pPr>
                <a:defRPr/>
              </a:pPr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64774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39E08DD-E949-40C3-BC72-E2B358F169F0}" type="slidenum">
              <a:rPr lang="ru-RU" smtClean="0"/>
              <a:pPr>
                <a:defRPr/>
              </a:pPr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700105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39E08DD-E949-40C3-BC72-E2B358F169F0}" type="slidenum">
              <a:rPr lang="ru-RU" smtClean="0"/>
              <a:pPr>
                <a:defRPr/>
              </a:pPr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721920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5059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 smtClean="0"/>
          </a:p>
        </p:txBody>
      </p:sp>
      <p:sp>
        <p:nvSpPr>
          <p:cNvPr id="45060" name="Номер слайда 3"/>
          <p:cNvSpPr txBox="1">
            <a:spLocks noGrp="1"/>
          </p:cNvSpPr>
          <p:nvPr/>
        </p:nvSpPr>
        <p:spPr bwMode="auto">
          <a:xfrm>
            <a:off x="3841451" y="9421044"/>
            <a:ext cx="2938780" cy="4959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510CFC14-9E22-469A-884A-37E33B373BA3}" type="slidenum">
              <a:rPr lang="ru-RU" sz="1200"/>
              <a:pPr algn="r"/>
              <a:t>7</a:t>
            </a:fld>
            <a:endParaRPr lang="ru-RU" sz="1200"/>
          </a:p>
        </p:txBody>
      </p:sp>
    </p:spTree>
    <p:extLst>
      <p:ext uri="{BB962C8B-B14F-4D97-AF65-F5344CB8AC3E}">
        <p14:creationId xmlns:p14="http://schemas.microsoft.com/office/powerpoint/2010/main" val="26468520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39E08DD-E949-40C3-BC72-E2B358F169F0}" type="slidenum">
              <a:rPr lang="ru-RU" smtClean="0"/>
              <a:pPr>
                <a:defRPr/>
              </a:pPr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580093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ru-RU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39E08DD-E949-40C3-BC72-E2B358F169F0}" type="slidenum">
              <a:rPr lang="ru-RU" smtClean="0"/>
              <a:pPr>
                <a:defRPr/>
              </a:pPr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647747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39E08DD-E949-40C3-BC72-E2B358F169F0}" type="slidenum">
              <a:rPr lang="ru-RU" smtClean="0"/>
              <a:pPr>
                <a:defRPr/>
              </a:pPr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64774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N.Ivakhnenko\Desktop\Picture2_1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9" y="4148"/>
            <a:ext cx="9144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7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14356"/>
          </a:xfrm>
          <a:prstGeom prst="rect">
            <a:avLst/>
          </a:prstGeom>
        </p:spPr>
        <p:txBody>
          <a:bodyPr/>
          <a:lstStyle>
            <a:lvl1pPr marL="180000" algn="l">
              <a:lnSpc>
                <a:spcPct val="150000"/>
              </a:lnSpc>
              <a:defRPr sz="3000">
                <a:solidFill>
                  <a:srgbClr val="F57913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20688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grpSp>
        <p:nvGrpSpPr>
          <p:cNvPr id="3" name="Группа 9"/>
          <p:cNvGrpSpPr>
            <a:grpSpLocks/>
          </p:cNvGrpSpPr>
          <p:nvPr userDrawn="1"/>
        </p:nvGrpSpPr>
        <p:grpSpPr bwMode="auto">
          <a:xfrm>
            <a:off x="4357688" y="571500"/>
            <a:ext cx="4676775" cy="5643563"/>
            <a:chOff x="4357685" y="428604"/>
            <a:chExt cx="4676041" cy="5643602"/>
          </a:xfrm>
        </p:grpSpPr>
        <p:pic>
          <p:nvPicPr>
            <p:cNvPr id="4" name="Picture 7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4357685" y="428604"/>
              <a:ext cx="4676041" cy="564360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5" name="Rectangle 3"/>
            <p:cNvSpPr>
              <a:spLocks noChangeArrowheads="1"/>
            </p:cNvSpPr>
            <p:nvPr/>
          </p:nvSpPr>
          <p:spPr bwMode="auto">
            <a:xfrm>
              <a:off x="4716404" y="1000108"/>
              <a:ext cx="4031617" cy="47149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fontAlgn="t"/>
              <a:r>
                <a:rPr lang="en-US" sz="1600" dirty="0">
                  <a:solidFill>
                    <a:schemeClr val="tx2"/>
                  </a:solidFill>
                </a:rPr>
                <a:t>UK phone: +44 (20) </a:t>
              </a:r>
              <a:r>
                <a:rPr lang="en-US" sz="1600" dirty="0" smtClean="0">
                  <a:solidFill>
                    <a:schemeClr val="tx2"/>
                  </a:solidFill>
                </a:rPr>
                <a:t>3384 00</a:t>
              </a:r>
              <a:r>
                <a:rPr lang="ru-RU" sz="1600" dirty="0" smtClean="0">
                  <a:solidFill>
                    <a:schemeClr val="tx2"/>
                  </a:solidFill>
                </a:rPr>
                <a:t> </a:t>
              </a:r>
              <a:r>
                <a:rPr lang="en-US" sz="1600" dirty="0" smtClean="0">
                  <a:solidFill>
                    <a:schemeClr val="tx2"/>
                  </a:solidFill>
                </a:rPr>
                <a:t>40 </a:t>
              </a:r>
              <a:r>
                <a:rPr lang="en-US" sz="1600" dirty="0">
                  <a:solidFill>
                    <a:schemeClr val="tx2"/>
                  </a:solidFill>
                </a:rPr>
                <a:t/>
              </a:r>
              <a:br>
                <a:rPr lang="en-US" sz="1600" dirty="0">
                  <a:solidFill>
                    <a:schemeClr val="tx2"/>
                  </a:solidFill>
                </a:rPr>
              </a:br>
              <a:r>
                <a:rPr lang="en-US" sz="1600" dirty="0">
                  <a:solidFill>
                    <a:schemeClr val="tx2"/>
                  </a:solidFill>
                </a:rPr>
                <a:t>USA phone: +1 </a:t>
              </a:r>
              <a:r>
                <a:rPr lang="en-US" sz="1600" dirty="0" smtClean="0">
                  <a:solidFill>
                    <a:schemeClr val="tx2"/>
                  </a:solidFill>
                </a:rPr>
                <a:t>(917) 383 27 70</a:t>
              </a:r>
              <a:endParaRPr lang="ru-RU" sz="1600" dirty="0">
                <a:solidFill>
                  <a:schemeClr val="tx2"/>
                </a:solidFill>
              </a:endParaRPr>
            </a:p>
            <a:p>
              <a:pPr fontAlgn="t"/>
              <a:r>
                <a:rPr lang="en-US" sz="1600" dirty="0">
                  <a:solidFill>
                    <a:schemeClr val="tx2"/>
                  </a:solidFill>
                </a:rPr>
                <a:t>Development Center: +38 (044) 496 24 50</a:t>
              </a:r>
              <a:endParaRPr lang="ru-RU" sz="1600" dirty="0">
                <a:solidFill>
                  <a:schemeClr val="tx2"/>
                </a:solidFill>
              </a:endParaRPr>
            </a:p>
            <a:p>
              <a:pPr fontAlgn="t"/>
              <a:endParaRPr lang="en-US" sz="1600" dirty="0">
                <a:solidFill>
                  <a:schemeClr val="tx2"/>
                </a:solidFill>
              </a:endParaRPr>
            </a:p>
            <a:p>
              <a:pPr fontAlgn="t"/>
              <a:endParaRPr lang="en-US" sz="1600" dirty="0">
                <a:solidFill>
                  <a:schemeClr val="tx2"/>
                </a:solidFill>
              </a:endParaRPr>
            </a:p>
            <a:p>
              <a:pPr fontAlgn="t"/>
              <a:r>
                <a:rPr lang="en-US" sz="1600" dirty="0" smtClean="0">
                  <a:solidFill>
                    <a:schemeClr val="tx2"/>
                  </a:solidFill>
                </a:rPr>
                <a:t>Portland House,</a:t>
              </a:r>
              <a:r>
                <a:rPr lang="en-US" sz="1600" baseline="0" dirty="0" smtClean="0">
                  <a:solidFill>
                    <a:schemeClr val="tx2"/>
                  </a:solidFill>
                </a:rPr>
                <a:t> </a:t>
              </a:r>
              <a:r>
                <a:rPr lang="en-US" sz="1600" baseline="0" dirty="0" err="1" smtClean="0">
                  <a:solidFill>
                    <a:schemeClr val="tx2"/>
                  </a:solidFill>
                </a:rPr>
                <a:t>Bressenden</a:t>
              </a:r>
              <a:r>
                <a:rPr lang="en-US" sz="1600" baseline="0" dirty="0" smtClean="0">
                  <a:solidFill>
                    <a:schemeClr val="tx2"/>
                  </a:solidFill>
                </a:rPr>
                <a:t> Place,</a:t>
              </a:r>
            </a:p>
            <a:p>
              <a:pPr fontAlgn="t"/>
              <a:r>
                <a:rPr lang="en-US" sz="1600" baseline="0" dirty="0" smtClean="0">
                  <a:solidFill>
                    <a:schemeClr val="tx2"/>
                  </a:solidFill>
                </a:rPr>
                <a:t>London SW1E 5RS</a:t>
              </a:r>
              <a:endParaRPr lang="en-US" sz="1600" dirty="0">
                <a:solidFill>
                  <a:schemeClr val="tx2"/>
                </a:solidFill>
              </a:endParaRPr>
            </a:p>
            <a:p>
              <a:pPr fontAlgn="t"/>
              <a:endParaRPr lang="en-US" sz="1600" dirty="0">
                <a:solidFill>
                  <a:schemeClr val="tx2"/>
                </a:solidFill>
              </a:endParaRPr>
            </a:p>
            <a:p>
              <a:pPr fontAlgn="t"/>
              <a:r>
                <a:rPr lang="en-US" sz="1600" u="sng" dirty="0">
                  <a:solidFill>
                    <a:srgbClr val="F57913"/>
                  </a:solidFill>
                </a:rPr>
                <a:t>info@bpmonline.com</a:t>
              </a:r>
              <a:r>
                <a:rPr lang="en-US" sz="1600" dirty="0">
                  <a:solidFill>
                    <a:srgbClr val="F57913"/>
                  </a:solidFill>
                </a:rPr>
                <a:t/>
              </a:r>
              <a:br>
                <a:rPr lang="en-US" sz="1600" dirty="0">
                  <a:solidFill>
                    <a:srgbClr val="F57913"/>
                  </a:solidFill>
                </a:rPr>
              </a:br>
              <a:r>
                <a:rPr lang="en-US" sz="1600" u="sng" dirty="0">
                  <a:solidFill>
                    <a:srgbClr val="F57913"/>
                  </a:solidFill>
                </a:rPr>
                <a:t>support@bpmonline.com</a:t>
              </a:r>
              <a:r>
                <a:rPr lang="en-US" sz="1600" dirty="0">
                  <a:solidFill>
                    <a:srgbClr val="F57913"/>
                  </a:solidFill>
                </a:rPr>
                <a:t/>
              </a:r>
              <a:br>
                <a:rPr lang="en-US" sz="1600" dirty="0">
                  <a:solidFill>
                    <a:srgbClr val="F57913"/>
                  </a:solidFill>
                </a:rPr>
              </a:br>
              <a:r>
                <a:rPr lang="en-US" sz="1600" u="sng" dirty="0">
                  <a:solidFill>
                    <a:srgbClr val="F57913"/>
                  </a:solidFill>
                </a:rPr>
                <a:t>sales@bpmonline.com</a:t>
              </a:r>
              <a:endParaRPr lang="en-US" sz="1600" dirty="0">
                <a:solidFill>
                  <a:srgbClr val="F57913"/>
                </a:solidFill>
              </a:endParaRPr>
            </a:p>
          </p:txBody>
        </p:sp>
      </p:grpSp>
      <p:pic>
        <p:nvPicPr>
          <p:cNvPr id="2050" name="Picture 2" descr="C:\Users\N.Ivakhnenko\Desktop\logo_bpmonline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997" y="2810519"/>
            <a:ext cx="3506931" cy="101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 userDrawn="1"/>
        </p:nvSpPr>
        <p:spPr>
          <a:xfrm>
            <a:off x="6084888" y="1643063"/>
            <a:ext cx="4130675" cy="3429000"/>
          </a:xfrm>
          <a:prstGeom prst="roundRect">
            <a:avLst>
              <a:gd name="adj" fmla="val 9634"/>
            </a:avLst>
          </a:prstGeom>
          <a:solidFill>
            <a:schemeClr val="bg1"/>
          </a:solidFill>
          <a:ln w="1270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14356"/>
          </a:xfrm>
          <a:prstGeom prst="rect">
            <a:avLst/>
          </a:prstGeom>
        </p:spPr>
        <p:txBody>
          <a:bodyPr/>
          <a:lstStyle>
            <a:lvl1pPr marL="180000" algn="l">
              <a:lnSpc>
                <a:spcPct val="150000"/>
              </a:lnSpc>
              <a:defRPr sz="3000">
                <a:solidFill>
                  <a:srgbClr val="F57913"/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вал 2"/>
          <p:cNvSpPr/>
          <p:nvPr userDrawn="1"/>
        </p:nvSpPr>
        <p:spPr bwMode="auto">
          <a:xfrm>
            <a:off x="6215063" y="571500"/>
            <a:ext cx="4929187" cy="4927600"/>
          </a:xfrm>
          <a:prstGeom prst="ellipse">
            <a:avLst/>
          </a:prstGeom>
          <a:solidFill>
            <a:schemeClr val="bg1"/>
          </a:solidFill>
          <a:ln w="1270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14356"/>
          </a:xfrm>
          <a:prstGeom prst="rect">
            <a:avLst/>
          </a:prstGeom>
        </p:spPr>
        <p:txBody>
          <a:bodyPr/>
          <a:lstStyle>
            <a:lvl1pPr marL="180000" algn="l">
              <a:lnSpc>
                <a:spcPct val="150000"/>
              </a:lnSpc>
              <a:defRPr sz="3000">
                <a:solidFill>
                  <a:srgbClr val="F57913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7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14356"/>
          </a:xfrm>
          <a:prstGeom prst="rect">
            <a:avLst/>
          </a:prstGeom>
        </p:spPr>
        <p:txBody>
          <a:bodyPr/>
          <a:lstStyle>
            <a:lvl1pPr marL="180000" algn="l">
              <a:lnSpc>
                <a:spcPct val="150000"/>
              </a:lnSpc>
              <a:defRPr sz="3000">
                <a:solidFill>
                  <a:srgbClr val="F57913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7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14356"/>
          </a:xfrm>
          <a:prstGeom prst="rect">
            <a:avLst/>
          </a:prstGeom>
        </p:spPr>
        <p:txBody>
          <a:bodyPr/>
          <a:lstStyle>
            <a:lvl1pPr marL="180000" algn="l">
              <a:lnSpc>
                <a:spcPct val="150000"/>
              </a:lnSpc>
              <a:defRPr sz="3000">
                <a:solidFill>
                  <a:srgbClr val="F57913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0"/>
          </p:nvPr>
        </p:nvSpPr>
        <p:spPr>
          <a:xfrm>
            <a:off x="285720" y="1428750"/>
            <a:ext cx="8286780" cy="3857625"/>
          </a:xfrm>
          <a:prstGeom prst="rect">
            <a:avLst/>
          </a:prstGeom>
        </p:spPr>
        <p:txBody>
          <a:bodyPr/>
          <a:lstStyle>
            <a:lvl1pPr>
              <a:buClr>
                <a:srgbClr val="F57913"/>
              </a:buClr>
              <a:buSzPct val="130000"/>
              <a:defRPr sz="2000">
                <a:solidFill>
                  <a:schemeClr val="tx2"/>
                </a:solidFill>
              </a:defRPr>
            </a:lvl1pPr>
            <a:lvl2pPr>
              <a:buClr>
                <a:srgbClr val="F57913"/>
              </a:buClr>
              <a:buSzPct val="130000"/>
              <a:buFont typeface="Arial" pitchFamily="34" charset="0"/>
              <a:buChar char="•"/>
              <a:defRPr sz="2000">
                <a:solidFill>
                  <a:schemeClr val="tx2"/>
                </a:solidFill>
              </a:defRPr>
            </a:lvl2pPr>
            <a:lvl3pPr>
              <a:buClr>
                <a:srgbClr val="F57913"/>
              </a:buClr>
              <a:buSzPct val="130000"/>
              <a:defRPr sz="2000">
                <a:solidFill>
                  <a:schemeClr val="tx2"/>
                </a:solidFill>
              </a:defRPr>
            </a:lvl3pPr>
            <a:lvl4pPr>
              <a:buClr>
                <a:srgbClr val="F57913"/>
              </a:buClr>
              <a:buSzPct val="130000"/>
              <a:buFont typeface="Arial" pitchFamily="34" charset="0"/>
              <a:buChar char="•"/>
              <a:defRPr sz="2000">
                <a:solidFill>
                  <a:schemeClr val="tx2"/>
                </a:solidFill>
              </a:defRPr>
            </a:lvl4pPr>
            <a:lvl5pPr>
              <a:buClr>
                <a:srgbClr val="F57913"/>
              </a:buClr>
              <a:buSzPct val="130000"/>
              <a:buFont typeface="Arial" pitchFamily="34" charset="0"/>
              <a:buChar char="•"/>
              <a:defRPr sz="2000">
                <a:solidFill>
                  <a:schemeClr val="tx2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7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14356"/>
          </a:xfrm>
          <a:prstGeom prst="rect">
            <a:avLst/>
          </a:prstGeom>
        </p:spPr>
        <p:txBody>
          <a:bodyPr/>
          <a:lstStyle>
            <a:lvl1pPr marL="180000" algn="l">
              <a:lnSpc>
                <a:spcPct val="150000"/>
              </a:lnSpc>
              <a:defRPr sz="3000">
                <a:solidFill>
                  <a:srgbClr val="F57913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0"/>
          </p:nvPr>
        </p:nvSpPr>
        <p:spPr>
          <a:xfrm>
            <a:off x="285720" y="1428750"/>
            <a:ext cx="8286780" cy="3857625"/>
          </a:xfrm>
          <a:prstGeom prst="rect">
            <a:avLst/>
          </a:prstGeom>
        </p:spPr>
        <p:txBody>
          <a:bodyPr/>
          <a:lstStyle>
            <a:lvl1pPr>
              <a:buClr>
                <a:schemeClr val="accent1">
                  <a:lumMod val="60000"/>
                  <a:lumOff val="40000"/>
                </a:schemeClr>
              </a:buClr>
              <a:buSzPct val="130000"/>
              <a:defRPr sz="2000">
                <a:solidFill>
                  <a:schemeClr val="tx2"/>
                </a:solidFill>
              </a:defRPr>
            </a:lvl1pPr>
            <a:lvl2pPr>
              <a:buClr>
                <a:schemeClr val="accent1">
                  <a:lumMod val="60000"/>
                  <a:lumOff val="40000"/>
                </a:schemeClr>
              </a:buClr>
              <a:buSzPct val="130000"/>
              <a:buFont typeface="Arial" pitchFamily="34" charset="0"/>
              <a:buChar char="•"/>
              <a:defRPr sz="2000">
                <a:solidFill>
                  <a:schemeClr val="tx2"/>
                </a:solidFill>
              </a:defRPr>
            </a:lvl2pPr>
            <a:lvl3pPr>
              <a:buClr>
                <a:schemeClr val="accent1">
                  <a:lumMod val="60000"/>
                  <a:lumOff val="40000"/>
                </a:schemeClr>
              </a:buClr>
              <a:buSzPct val="130000"/>
              <a:defRPr sz="2000">
                <a:solidFill>
                  <a:schemeClr val="tx2"/>
                </a:solidFill>
              </a:defRPr>
            </a:lvl3pPr>
            <a:lvl4pPr>
              <a:buClr>
                <a:schemeClr val="accent1">
                  <a:lumMod val="60000"/>
                  <a:lumOff val="40000"/>
                </a:schemeClr>
              </a:buClr>
              <a:buSzPct val="130000"/>
              <a:buFont typeface="Arial" pitchFamily="34" charset="0"/>
              <a:buChar char="•"/>
              <a:defRPr sz="2000">
                <a:solidFill>
                  <a:schemeClr val="tx2"/>
                </a:solidFill>
              </a:defRPr>
            </a:lvl4pPr>
            <a:lvl5pPr>
              <a:buClr>
                <a:schemeClr val="accent1">
                  <a:lumMod val="60000"/>
                  <a:lumOff val="40000"/>
                </a:schemeClr>
              </a:buClr>
              <a:buSzPct val="130000"/>
              <a:buFont typeface="Arial" pitchFamily="34" charset="0"/>
              <a:buChar char="•"/>
              <a:defRPr sz="2000">
                <a:solidFill>
                  <a:schemeClr val="tx2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400495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Основная стран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8686800" cy="78581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>
            <a:lvl2pPr>
              <a:buFontTx/>
              <a:buBlip>
                <a:blip r:embed="rId2"/>
              </a:buBlip>
              <a:defRPr/>
            </a:lvl2pPr>
            <a:lvl3pPr>
              <a:buSzPct val="70000"/>
              <a:buFontTx/>
              <a:buBlip>
                <a:blip r:embed="rId2"/>
              </a:buBlip>
              <a:defRPr sz="1800"/>
            </a:lvl3pPr>
            <a:lvl4pPr>
              <a:buSzPct val="70000"/>
              <a:buFontTx/>
              <a:buBlip>
                <a:blip r:embed="rId2"/>
              </a:buBlip>
              <a:defRPr sz="1800"/>
            </a:lvl4pPr>
            <a:lvl5pPr>
              <a:buSzPct val="70000"/>
              <a:buFontTx/>
              <a:buBlip>
                <a:blip r:embed="rId2"/>
              </a:buBlip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889560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N.Ivakhnenko\Desktop\Picture1_1.png"/>
          <p:cNvPicPr>
            <a:picLocks noChangeAspect="1" noChangeArrowheads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780756"/>
            <a:ext cx="9144000" cy="1076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188" r:id="rId1"/>
    <p:sldLayoutId id="2147484189" r:id="rId2"/>
    <p:sldLayoutId id="2147484190" r:id="rId3"/>
    <p:sldLayoutId id="2147484191" r:id="rId4"/>
    <p:sldLayoutId id="2147484184" r:id="rId5"/>
    <p:sldLayoutId id="2147484185" r:id="rId6"/>
    <p:sldLayoutId id="2147484186" r:id="rId7"/>
    <p:sldLayoutId id="2147484192" r:id="rId8"/>
    <p:sldLayoutId id="2147484193" r:id="rId9"/>
    <p:sldLayoutId id="2147484194" r:id="rId10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0.pn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6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24931" y="1893481"/>
            <a:ext cx="403244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900" dirty="0" smtClean="0">
                <a:solidFill>
                  <a:schemeClr val="bg1">
                    <a:lumMod val="50000"/>
                  </a:schemeClr>
                </a:solidFill>
              </a:rPr>
              <a:t>How to design </a:t>
            </a:r>
            <a:br>
              <a:rPr lang="en-US" sz="2900" dirty="0" smtClean="0">
                <a:solidFill>
                  <a:schemeClr val="bg1">
                    <a:lumMod val="50000"/>
                  </a:schemeClr>
                </a:solidFill>
              </a:rPr>
            </a:br>
            <a:r>
              <a:rPr lang="en-US" sz="2900" dirty="0" smtClean="0">
                <a:solidFill>
                  <a:schemeClr val="bg1">
                    <a:lumMod val="50000"/>
                  </a:schemeClr>
                </a:solidFill>
              </a:rPr>
              <a:t>and execute sales business processes</a:t>
            </a:r>
            <a:endParaRPr lang="ru-RU" sz="29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BPMN 2.0 </a:t>
            </a:r>
            <a:endParaRPr lang="ru-RU" dirty="0"/>
          </a:p>
        </p:txBody>
      </p:sp>
      <p:sp>
        <p:nvSpPr>
          <p:cNvPr id="4" name="Rectangle 3"/>
          <p:cNvSpPr/>
          <p:nvPr/>
        </p:nvSpPr>
        <p:spPr>
          <a:xfrm>
            <a:off x="395536" y="1056218"/>
            <a:ext cx="8136904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600" dirty="0">
                <a:solidFill>
                  <a:schemeClr val="tx2"/>
                </a:solidFill>
              </a:rPr>
              <a:t>We recommend using BPMN 2.0 standard, which </a:t>
            </a:r>
            <a:r>
              <a:rPr lang="en-US" sz="2600" dirty="0" smtClean="0">
                <a:solidFill>
                  <a:schemeClr val="tx2"/>
                </a:solidFill>
              </a:rPr>
              <a:t/>
            </a:r>
            <a:br>
              <a:rPr lang="en-US" sz="2600" dirty="0" smtClean="0">
                <a:solidFill>
                  <a:schemeClr val="tx2"/>
                </a:solidFill>
              </a:rPr>
            </a:br>
            <a:r>
              <a:rPr lang="en-US" sz="2600" dirty="0" smtClean="0">
                <a:solidFill>
                  <a:schemeClr val="tx2"/>
                </a:solidFill>
              </a:rPr>
              <a:t>is </a:t>
            </a:r>
            <a:r>
              <a:rPr lang="en-US" sz="2600" dirty="0">
                <a:solidFill>
                  <a:schemeClr val="tx2"/>
                </a:solidFill>
              </a:rPr>
              <a:t>simple and clear for both business managers and technical specialists.</a:t>
            </a:r>
            <a:endParaRPr lang="ru-RU" sz="2600" dirty="0">
              <a:solidFill>
                <a:schemeClr val="tx2"/>
              </a:solidFill>
            </a:endParaRPr>
          </a:p>
        </p:txBody>
      </p:sp>
      <p:pic>
        <p:nvPicPr>
          <p:cNvPr id="7170" name="Picture 2" descr="http://ars.els-cdn.com/content/image/1-s2.0-S0950584912001814-gr5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021309"/>
            <a:ext cx="8131741" cy="19918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65117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http://samichenko.com/images/2012/07/%D0%9E%D0%BF%D1%80%D0%B5%D0%B4%D0%B5%D0%BB%D0%B5%D0%BD%D0%B8%D0%B5-%D1%86%D0%B5%D0%BB%D0%B8-%D0%B1%D0%B8%D0%B7%D0%BD%D0%B5%D1%81%D0%B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2060848"/>
            <a:ext cx="2232248" cy="2232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Sales process content</a:t>
            </a:r>
            <a:endParaRPr lang="ru-RU" dirty="0"/>
          </a:p>
        </p:txBody>
      </p:sp>
      <p:sp>
        <p:nvSpPr>
          <p:cNvPr id="6" name="Rectangle 5"/>
          <p:cNvSpPr/>
          <p:nvPr/>
        </p:nvSpPr>
        <p:spPr>
          <a:xfrm>
            <a:off x="323528" y="1182519"/>
            <a:ext cx="5400600" cy="42627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Aft>
                <a:spcPts val="1500"/>
              </a:spcAft>
              <a:buClr>
                <a:srgbClr val="F57913"/>
              </a:buClr>
              <a:buSzPct val="120000"/>
              <a:buFont typeface="Arial" pitchFamily="34" charset="0"/>
              <a:buChar char="•"/>
            </a:pPr>
            <a:r>
              <a:rPr lang="en-US" sz="2300" dirty="0">
                <a:solidFill>
                  <a:schemeClr val="accent1"/>
                </a:solidFill>
              </a:rPr>
              <a:t>‘</a:t>
            </a:r>
            <a:r>
              <a:rPr lang="en-US" sz="2100" dirty="0">
                <a:solidFill>
                  <a:schemeClr val="accent1"/>
                </a:solidFill>
              </a:rPr>
              <a:t>Super-Salesperson’</a:t>
            </a:r>
            <a:r>
              <a:rPr lang="en-US" sz="2100" i="1" dirty="0">
                <a:solidFill>
                  <a:schemeClr val="accent1"/>
                </a:solidFill>
              </a:rPr>
              <a:t> </a:t>
            </a:r>
            <a:r>
              <a:rPr lang="en-US" sz="16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– </a:t>
            </a:r>
            <a:r>
              <a:rPr lang="en-US" sz="16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Evaluate a </a:t>
            </a:r>
            <a:r>
              <a:rPr lang="en-US" sz="16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pattern of processes that </a:t>
            </a:r>
            <a:r>
              <a:rPr lang="en-US" sz="16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let sales </a:t>
            </a:r>
            <a:r>
              <a:rPr lang="en-US" sz="16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people consistently hit </a:t>
            </a:r>
            <a:r>
              <a:rPr lang="en-US" sz="16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targets.</a:t>
            </a:r>
            <a:endParaRPr lang="ru-RU" sz="16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285750" indent="-285750">
              <a:spcAft>
                <a:spcPts val="1500"/>
              </a:spcAft>
              <a:buClr>
                <a:srgbClr val="F57913"/>
              </a:buClr>
              <a:buSzPct val="120000"/>
              <a:buFont typeface="Arial" pitchFamily="34" charset="0"/>
              <a:buChar char="•"/>
            </a:pPr>
            <a:r>
              <a:rPr lang="en-US" sz="2100" dirty="0">
                <a:solidFill>
                  <a:schemeClr val="accent1"/>
                </a:solidFill>
              </a:rPr>
              <a:t>Experience</a:t>
            </a:r>
            <a:r>
              <a:rPr lang="en-US" sz="2300" dirty="0">
                <a:solidFill>
                  <a:schemeClr val="accent1"/>
                </a:solidFill>
              </a:rPr>
              <a:t> </a:t>
            </a:r>
            <a:r>
              <a:rPr lang="en-US" sz="16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– Sales </a:t>
            </a:r>
            <a:r>
              <a:rPr lang="en-US" sz="16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assumptions based on company experience </a:t>
            </a:r>
            <a:endParaRPr lang="en-US" sz="1600" dirty="0" smtClean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285750" indent="-285750">
              <a:spcAft>
                <a:spcPts val="1500"/>
              </a:spcAft>
              <a:buClr>
                <a:srgbClr val="F57913"/>
              </a:buClr>
              <a:buSzPct val="120000"/>
              <a:buFont typeface="Arial" pitchFamily="34" charset="0"/>
              <a:buChar char="•"/>
            </a:pPr>
            <a:r>
              <a:rPr lang="en-US" sz="2100" dirty="0" smtClean="0">
                <a:solidFill>
                  <a:schemeClr val="accent1"/>
                </a:solidFill>
              </a:rPr>
              <a:t>Voice </a:t>
            </a:r>
            <a:r>
              <a:rPr lang="en-US" sz="2100" dirty="0">
                <a:solidFill>
                  <a:schemeClr val="accent1"/>
                </a:solidFill>
              </a:rPr>
              <a:t>of the Customer </a:t>
            </a:r>
            <a:r>
              <a:rPr lang="en-US" sz="16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– customer </a:t>
            </a:r>
            <a:r>
              <a:rPr lang="en-US" sz="16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feedbacks </a:t>
            </a:r>
            <a:r>
              <a:rPr lang="en-US" sz="16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that help </a:t>
            </a:r>
            <a:r>
              <a:rPr lang="en-US" sz="16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to get a detailed </a:t>
            </a:r>
            <a:r>
              <a:rPr lang="en-US" sz="16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information about customer’s needs and requirements.</a:t>
            </a:r>
            <a:endParaRPr lang="ru-RU" sz="16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285750" indent="-285750">
              <a:spcAft>
                <a:spcPts val="1500"/>
              </a:spcAft>
              <a:buClr>
                <a:srgbClr val="F57913"/>
              </a:buClr>
              <a:buSzPct val="120000"/>
              <a:buFont typeface="Arial" pitchFamily="34" charset="0"/>
              <a:buChar char="•"/>
            </a:pPr>
            <a:r>
              <a:rPr lang="en-US" sz="2100" dirty="0">
                <a:solidFill>
                  <a:schemeClr val="accent1"/>
                </a:solidFill>
              </a:rPr>
              <a:t>Customer Experience-based modeling </a:t>
            </a:r>
            <a:r>
              <a:rPr lang="en-US" sz="16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–specialists </a:t>
            </a:r>
            <a:r>
              <a:rPr lang="en-US" sz="16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propose their vision of which activities (steps of the process) are to be eliminated, improved or taken as a standard.</a:t>
            </a:r>
            <a:endParaRPr lang="ru-RU" sz="16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285750" indent="-285750">
              <a:spcAft>
                <a:spcPts val="1500"/>
              </a:spcAft>
              <a:buClr>
                <a:srgbClr val="F57913"/>
              </a:buClr>
              <a:buSzPct val="120000"/>
              <a:buFont typeface="Arial" pitchFamily="34" charset="0"/>
              <a:buChar char="•"/>
            </a:pPr>
            <a:r>
              <a:rPr lang="en-US" sz="2100" dirty="0">
                <a:solidFill>
                  <a:schemeClr val="accent1"/>
                </a:solidFill>
              </a:rPr>
              <a:t>Processes with multiple outcomes</a:t>
            </a:r>
            <a:endParaRPr lang="ru-RU" sz="21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79586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25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75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25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Business process regulations</a:t>
            </a:r>
            <a:endParaRPr lang="ru-RU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28716539"/>
              </p:ext>
            </p:extLst>
          </p:nvPr>
        </p:nvGraphicFramePr>
        <p:xfrm>
          <a:off x="273822" y="892468"/>
          <a:ext cx="8622000" cy="475252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350000"/>
                <a:gridCol w="1872000"/>
                <a:gridCol w="1350000"/>
                <a:gridCol w="1350000"/>
                <a:gridCol w="1350000"/>
                <a:gridCol w="1350000"/>
              </a:tblGrid>
              <a:tr h="61379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400" b="0" dirty="0">
                          <a:effectLst/>
                        </a:rPr>
                        <a:t>Steps </a:t>
                      </a:r>
                      <a:endParaRPr lang="ru-RU" sz="14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700" marR="5570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691C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400" b="0" dirty="0">
                          <a:effectLst/>
                        </a:rPr>
                        <a:t>Description</a:t>
                      </a:r>
                      <a:endParaRPr lang="ru-RU" sz="14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700" marR="55700" marT="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691C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400" b="0" dirty="0">
                          <a:effectLst/>
                        </a:rPr>
                        <a:t>Incoming data</a:t>
                      </a:r>
                      <a:endParaRPr lang="ru-RU" sz="14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700" marR="55700" marT="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691C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400" b="0" dirty="0">
                          <a:effectLst/>
                        </a:rPr>
                        <a:t>Outgoing data</a:t>
                      </a:r>
                      <a:endParaRPr lang="ru-RU" sz="14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700" marR="55700" marT="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691C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400" b="0" dirty="0">
                          <a:effectLst/>
                        </a:rPr>
                        <a:t>Responsible</a:t>
                      </a:r>
                      <a:endParaRPr lang="ru-RU" sz="14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700" marR="55700" marT="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691C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400" b="0" dirty="0">
                          <a:effectLst/>
                        </a:rPr>
                        <a:t>Deadline</a:t>
                      </a:r>
                      <a:endParaRPr lang="ru-RU" sz="14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700" marR="55700" marT="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691C6"/>
                    </a:solidFill>
                  </a:tcPr>
                </a:tc>
              </a:tr>
              <a:tr h="4138734">
                <a:tc>
                  <a:txBody>
                    <a:bodyPr/>
                    <a:lstStyle/>
                    <a:p>
                      <a:pPr marL="72000" algn="l">
                        <a:lnSpc>
                          <a:spcPct val="100000"/>
                        </a:lnSpc>
                        <a:spcBef>
                          <a:spcPts val="500"/>
                        </a:spcBef>
                        <a:spcAft>
                          <a:spcPts val="1000"/>
                        </a:spcAft>
                      </a:pPr>
                      <a:r>
                        <a:rPr lang="en-US" sz="1100" b="0" dirty="0" smtClean="0">
                          <a:solidFill>
                            <a:schemeClr val="tx2"/>
                          </a:solidFill>
                          <a:effectLst/>
                        </a:rPr>
                        <a:t/>
                      </a:r>
                      <a:br>
                        <a:rPr lang="en-US" sz="1100" b="0" dirty="0" smtClean="0">
                          <a:solidFill>
                            <a:schemeClr val="tx2"/>
                          </a:solidFill>
                          <a:effectLst/>
                        </a:rPr>
                      </a:br>
                      <a:r>
                        <a:rPr lang="en-US" sz="1100" b="0" dirty="0" smtClean="0">
                          <a:solidFill>
                            <a:schemeClr val="tx2"/>
                          </a:solidFill>
                          <a:effectLst/>
                        </a:rPr>
                        <a:t>Describes </a:t>
                      </a:r>
                      <a:r>
                        <a:rPr lang="en-US" sz="1100" b="0" dirty="0">
                          <a:solidFill>
                            <a:schemeClr val="tx2"/>
                          </a:solidFill>
                          <a:effectLst/>
                        </a:rPr>
                        <a:t>principles for choosing process steps</a:t>
                      </a:r>
                      <a:endParaRPr lang="ru-RU" sz="1100" b="0" dirty="0">
                        <a:solidFill>
                          <a:schemeClr val="tx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700" marR="55700" marT="0" marB="0"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2000" algn="l">
                        <a:lnSpc>
                          <a:spcPct val="100000"/>
                        </a:lnSpc>
                        <a:spcBef>
                          <a:spcPts val="500"/>
                        </a:spcBef>
                        <a:spcAft>
                          <a:spcPts val="600"/>
                        </a:spcAft>
                      </a:pPr>
                      <a:r>
                        <a:rPr lang="en-US" sz="1100" b="0" dirty="0" smtClean="0">
                          <a:solidFill>
                            <a:schemeClr val="tx2"/>
                          </a:solidFill>
                          <a:effectLst/>
                        </a:rPr>
                        <a:t/>
                      </a:r>
                      <a:br>
                        <a:rPr lang="en-US" sz="1100" b="0" dirty="0" smtClean="0">
                          <a:solidFill>
                            <a:schemeClr val="tx2"/>
                          </a:solidFill>
                          <a:effectLst/>
                        </a:rPr>
                      </a:br>
                      <a:r>
                        <a:rPr lang="en-US" sz="1100" b="0" dirty="0" smtClean="0">
                          <a:solidFill>
                            <a:schemeClr val="tx2"/>
                          </a:solidFill>
                          <a:effectLst/>
                        </a:rPr>
                        <a:t>When </a:t>
                      </a:r>
                      <a:r>
                        <a:rPr lang="en-US" sz="1100" b="0" dirty="0">
                          <a:solidFill>
                            <a:schemeClr val="tx2"/>
                          </a:solidFill>
                          <a:effectLst/>
                        </a:rPr>
                        <a:t>entering the process and each time after completing each of the following steps, </a:t>
                      </a:r>
                      <a:r>
                        <a:rPr lang="en-US" sz="1100" b="0" dirty="0" smtClean="0">
                          <a:solidFill>
                            <a:schemeClr val="tx2"/>
                          </a:solidFill>
                          <a:effectLst/>
                        </a:rPr>
                        <a:t/>
                      </a:r>
                      <a:br>
                        <a:rPr lang="en-US" sz="1100" b="0" dirty="0" smtClean="0">
                          <a:solidFill>
                            <a:schemeClr val="tx2"/>
                          </a:solidFill>
                          <a:effectLst/>
                        </a:rPr>
                      </a:br>
                      <a:r>
                        <a:rPr lang="en-US" sz="1100" b="0" dirty="0" smtClean="0">
                          <a:solidFill>
                            <a:schemeClr val="tx2"/>
                          </a:solidFill>
                          <a:effectLst/>
                        </a:rPr>
                        <a:t>CRM-system </a:t>
                      </a:r>
                      <a:r>
                        <a:rPr lang="en-US" sz="1100" b="0" dirty="0">
                          <a:solidFill>
                            <a:schemeClr val="tx2"/>
                          </a:solidFill>
                          <a:effectLst/>
                        </a:rPr>
                        <a:t>asks the user what the next step of the process. </a:t>
                      </a:r>
                      <a:endParaRPr lang="ru-RU" sz="1100" b="0" dirty="0">
                        <a:solidFill>
                          <a:schemeClr val="tx2"/>
                        </a:solidFill>
                        <a:effectLst/>
                      </a:endParaRPr>
                    </a:p>
                    <a:p>
                      <a:pPr marL="7200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6">
                            <a:lumMod val="75000"/>
                          </a:schemeClr>
                        </a:buClr>
                        <a:buSzPct val="120000"/>
                        <a:buFont typeface="Arial" pitchFamily="34" charset="0"/>
                        <a:buNone/>
                      </a:pPr>
                      <a:r>
                        <a:rPr lang="en-US" sz="1100" b="0" dirty="0">
                          <a:solidFill>
                            <a:schemeClr val="tx2"/>
                          </a:solidFill>
                          <a:effectLst/>
                        </a:rPr>
                        <a:t>Possible variants:</a:t>
                      </a:r>
                      <a:endParaRPr lang="ru-RU" sz="1100" b="0" dirty="0">
                        <a:solidFill>
                          <a:schemeClr val="tx2"/>
                        </a:solidFill>
                        <a:effectLst/>
                      </a:endParaRPr>
                    </a:p>
                    <a:p>
                      <a:pPr marL="252000" lvl="0" indent="-18000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6">
                            <a:lumMod val="75000"/>
                          </a:schemeClr>
                        </a:buClr>
                        <a:buSzPct val="120000"/>
                        <a:buFont typeface="Arial" pitchFamily="34" charset="0"/>
                        <a:buChar char="•"/>
                      </a:pPr>
                      <a:r>
                        <a:rPr lang="en-US" sz="1100" b="0" dirty="0">
                          <a:solidFill>
                            <a:schemeClr val="tx2"/>
                          </a:solidFill>
                          <a:effectLst/>
                        </a:rPr>
                        <a:t>The need for a meeting;</a:t>
                      </a:r>
                      <a:endParaRPr lang="ru-RU" sz="1100" b="0" dirty="0">
                        <a:solidFill>
                          <a:schemeClr val="tx2"/>
                        </a:solidFill>
                        <a:effectLst/>
                      </a:endParaRPr>
                    </a:p>
                    <a:p>
                      <a:pPr marL="252000" lvl="0" indent="-18000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6">
                            <a:lumMod val="75000"/>
                          </a:schemeClr>
                        </a:buClr>
                        <a:buSzPct val="120000"/>
                        <a:buFont typeface="Arial" pitchFamily="34" charset="0"/>
                        <a:buChar char="•"/>
                      </a:pPr>
                      <a:r>
                        <a:rPr lang="en-US" sz="1100" b="0" dirty="0">
                          <a:solidFill>
                            <a:schemeClr val="tx2"/>
                          </a:solidFill>
                          <a:effectLst/>
                        </a:rPr>
                        <a:t>The need for a call;</a:t>
                      </a:r>
                      <a:endParaRPr lang="ru-RU" sz="1100" b="0" dirty="0">
                        <a:solidFill>
                          <a:schemeClr val="tx2"/>
                        </a:solidFill>
                        <a:effectLst/>
                      </a:endParaRPr>
                    </a:p>
                    <a:p>
                      <a:pPr marL="252000" lvl="0" indent="-18000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6">
                            <a:lumMod val="75000"/>
                          </a:schemeClr>
                        </a:buClr>
                        <a:buSzPct val="120000"/>
                        <a:buFont typeface="Arial" pitchFamily="34" charset="0"/>
                        <a:buChar char="•"/>
                      </a:pPr>
                      <a:r>
                        <a:rPr lang="en-US" sz="1100" b="0" dirty="0">
                          <a:solidFill>
                            <a:schemeClr val="tx2"/>
                          </a:solidFill>
                          <a:effectLst/>
                        </a:rPr>
                        <a:t>Need to send materials / documents;</a:t>
                      </a:r>
                      <a:endParaRPr lang="ru-RU" sz="1100" b="0" dirty="0">
                        <a:solidFill>
                          <a:schemeClr val="tx2"/>
                        </a:solidFill>
                        <a:effectLst/>
                      </a:endParaRPr>
                    </a:p>
                    <a:p>
                      <a:pPr marL="252000" lvl="0" indent="-18000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6">
                            <a:lumMod val="75000"/>
                          </a:schemeClr>
                        </a:buClr>
                        <a:buSzPct val="120000"/>
                        <a:buFont typeface="Arial" pitchFamily="34" charset="0"/>
                        <a:buChar char="•"/>
                      </a:pPr>
                      <a:r>
                        <a:rPr lang="en-US" sz="1100" b="0" dirty="0">
                          <a:solidFill>
                            <a:schemeClr val="tx2"/>
                          </a:solidFill>
                          <a:effectLst/>
                        </a:rPr>
                        <a:t>Need to create price proposal;</a:t>
                      </a:r>
                      <a:endParaRPr lang="ru-RU" sz="1100" b="0" dirty="0">
                        <a:solidFill>
                          <a:schemeClr val="tx2"/>
                        </a:solidFill>
                        <a:effectLst/>
                      </a:endParaRPr>
                    </a:p>
                    <a:p>
                      <a:pPr marL="252000" lvl="0" indent="-18000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6">
                            <a:lumMod val="75000"/>
                          </a:schemeClr>
                        </a:buClr>
                        <a:buSzPct val="120000"/>
                        <a:buFont typeface="Arial" pitchFamily="34" charset="0"/>
                        <a:buChar char="•"/>
                      </a:pPr>
                      <a:r>
                        <a:rPr lang="en-US" sz="1100" b="0" dirty="0">
                          <a:solidFill>
                            <a:schemeClr val="tx2"/>
                          </a:solidFill>
                          <a:effectLst/>
                        </a:rPr>
                        <a:t>Preliminary documents are to be signed;</a:t>
                      </a:r>
                      <a:endParaRPr lang="ru-RU" sz="1100" b="0" dirty="0">
                        <a:solidFill>
                          <a:schemeClr val="tx2"/>
                        </a:solidFill>
                        <a:effectLst/>
                      </a:endParaRPr>
                    </a:p>
                    <a:p>
                      <a:pPr marL="252000" lvl="0" indent="-18000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6">
                            <a:lumMod val="75000"/>
                          </a:schemeClr>
                        </a:buClr>
                        <a:buSzPct val="120000"/>
                        <a:buFont typeface="Arial" pitchFamily="34" charset="0"/>
                        <a:buChar char="•"/>
                      </a:pPr>
                      <a:r>
                        <a:rPr lang="en-US" sz="1100" b="0" dirty="0">
                          <a:solidFill>
                            <a:schemeClr val="tx2"/>
                          </a:solidFill>
                          <a:effectLst/>
                        </a:rPr>
                        <a:t>Readiness to apply</a:t>
                      </a:r>
                      <a:r>
                        <a:rPr lang="ru-RU" sz="1100" b="0" dirty="0">
                          <a:solidFill>
                            <a:schemeClr val="tx2"/>
                          </a:solidFill>
                          <a:effectLst/>
                        </a:rPr>
                        <a:t>;</a:t>
                      </a:r>
                    </a:p>
                    <a:p>
                      <a:pPr marL="252000" lvl="0" indent="-18000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6">
                            <a:lumMod val="75000"/>
                          </a:schemeClr>
                        </a:buClr>
                        <a:buSzPct val="120000"/>
                        <a:buFont typeface="Arial" pitchFamily="34" charset="0"/>
                        <a:buChar char="•"/>
                      </a:pPr>
                      <a:r>
                        <a:rPr lang="en-US" sz="1100" b="0" dirty="0">
                          <a:solidFill>
                            <a:schemeClr val="tx2"/>
                          </a:solidFill>
                          <a:effectLst/>
                        </a:rPr>
                        <a:t>The client agrees with the decision of the credit committee;</a:t>
                      </a:r>
                      <a:endParaRPr lang="ru-RU" sz="1100" b="0" dirty="0">
                        <a:solidFill>
                          <a:schemeClr val="tx2"/>
                        </a:solidFill>
                        <a:effectLst/>
                      </a:endParaRPr>
                    </a:p>
                    <a:p>
                      <a:pPr marL="252000" lvl="0" indent="-18000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6">
                            <a:lumMod val="75000"/>
                          </a:schemeClr>
                        </a:buClr>
                        <a:buSzPct val="120000"/>
                        <a:buFont typeface="Arial" pitchFamily="34" charset="0"/>
                        <a:buChar char="•"/>
                      </a:pPr>
                      <a:r>
                        <a:rPr lang="en-US" sz="1100" b="0" dirty="0">
                          <a:solidFill>
                            <a:schemeClr val="tx2"/>
                          </a:solidFill>
                          <a:effectLst/>
                        </a:rPr>
                        <a:t>Deferred interest</a:t>
                      </a:r>
                      <a:r>
                        <a:rPr lang="ru-RU" sz="1100" b="0" dirty="0">
                          <a:solidFill>
                            <a:schemeClr val="tx2"/>
                          </a:solidFill>
                          <a:effectLst/>
                        </a:rPr>
                        <a:t>;</a:t>
                      </a:r>
                    </a:p>
                    <a:p>
                      <a:pPr marL="252000" lvl="0" indent="-18000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6">
                            <a:lumMod val="75000"/>
                          </a:schemeClr>
                        </a:buClr>
                        <a:buSzPct val="120000"/>
                        <a:buFont typeface="Arial" pitchFamily="34" charset="0"/>
                        <a:buChar char="•"/>
                      </a:pPr>
                      <a:r>
                        <a:rPr lang="en-US" sz="1100" b="0" dirty="0">
                          <a:solidFill>
                            <a:schemeClr val="tx2"/>
                          </a:solidFill>
                          <a:effectLst/>
                        </a:rPr>
                        <a:t>Refusal</a:t>
                      </a:r>
                      <a:r>
                        <a:rPr lang="ru-RU" sz="1100" b="0" dirty="0">
                          <a:solidFill>
                            <a:schemeClr val="tx2"/>
                          </a:solidFill>
                          <a:effectLst/>
                        </a:rPr>
                        <a:t>.</a:t>
                      </a:r>
                      <a:endParaRPr lang="ru-RU" sz="1100" b="0" dirty="0">
                        <a:solidFill>
                          <a:schemeClr val="tx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700" marR="55700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2000" algn="l">
                        <a:lnSpc>
                          <a:spcPct val="100000"/>
                        </a:lnSpc>
                        <a:spcBef>
                          <a:spcPts val="500"/>
                        </a:spcBef>
                        <a:spcAft>
                          <a:spcPts val="600"/>
                        </a:spcAft>
                      </a:pPr>
                      <a:r>
                        <a:rPr lang="en-US" sz="1100" b="0" dirty="0" smtClean="0">
                          <a:solidFill>
                            <a:schemeClr val="tx2"/>
                          </a:solidFill>
                          <a:effectLst/>
                        </a:rPr>
                        <a:t/>
                      </a:r>
                      <a:br>
                        <a:rPr lang="en-US" sz="1100" b="0" dirty="0" smtClean="0">
                          <a:solidFill>
                            <a:schemeClr val="tx2"/>
                          </a:solidFill>
                          <a:effectLst/>
                        </a:rPr>
                      </a:br>
                      <a:r>
                        <a:rPr lang="en-US" sz="1100" b="0" dirty="0" smtClean="0">
                          <a:solidFill>
                            <a:schemeClr val="tx2"/>
                          </a:solidFill>
                          <a:effectLst/>
                        </a:rPr>
                        <a:t>Creation </a:t>
                      </a:r>
                      <a:r>
                        <a:rPr lang="en-US" sz="1100" b="0" dirty="0">
                          <a:solidFill>
                            <a:schemeClr val="tx2"/>
                          </a:solidFill>
                          <a:effectLst/>
                        </a:rPr>
                        <a:t>of a sales card where customer's interest is indicated.</a:t>
                      </a:r>
                      <a:endParaRPr lang="ru-RU" sz="1100" b="0" dirty="0">
                        <a:solidFill>
                          <a:schemeClr val="tx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700" marR="55700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2000" algn="l">
                        <a:lnSpc>
                          <a:spcPct val="100000"/>
                        </a:lnSpc>
                        <a:spcBef>
                          <a:spcPts val="500"/>
                        </a:spcBef>
                        <a:spcAft>
                          <a:spcPts val="600"/>
                        </a:spcAft>
                      </a:pPr>
                      <a:r>
                        <a:rPr lang="en-US" sz="1100" b="0" dirty="0" smtClean="0">
                          <a:solidFill>
                            <a:schemeClr val="tx2"/>
                          </a:solidFill>
                          <a:effectLst/>
                        </a:rPr>
                        <a:t/>
                      </a:r>
                      <a:br>
                        <a:rPr lang="en-US" sz="1100" b="0" dirty="0" smtClean="0">
                          <a:solidFill>
                            <a:schemeClr val="tx2"/>
                          </a:solidFill>
                          <a:effectLst/>
                        </a:rPr>
                      </a:br>
                      <a:r>
                        <a:rPr lang="en-US" sz="1100" b="0" dirty="0" smtClean="0">
                          <a:solidFill>
                            <a:schemeClr val="tx2"/>
                          </a:solidFill>
                          <a:effectLst/>
                        </a:rPr>
                        <a:t>Following </a:t>
                      </a:r>
                      <a:r>
                        <a:rPr lang="en-US" sz="1100" b="0" dirty="0">
                          <a:solidFill>
                            <a:schemeClr val="tx2"/>
                          </a:solidFill>
                          <a:effectLst/>
                        </a:rPr>
                        <a:t>step according to set process</a:t>
                      </a:r>
                      <a:endParaRPr lang="ru-RU" sz="1100" b="0" dirty="0">
                        <a:solidFill>
                          <a:schemeClr val="tx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700" marR="55700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2000" algn="l">
                        <a:lnSpc>
                          <a:spcPct val="100000"/>
                        </a:lnSpc>
                        <a:spcBef>
                          <a:spcPts val="500"/>
                        </a:spcBef>
                        <a:spcAft>
                          <a:spcPts val="600"/>
                        </a:spcAft>
                      </a:pPr>
                      <a:r>
                        <a:rPr lang="en-US" sz="1100" b="0" dirty="0" smtClean="0">
                          <a:solidFill>
                            <a:schemeClr val="tx2"/>
                          </a:solidFill>
                          <a:effectLst/>
                        </a:rPr>
                        <a:t/>
                      </a:r>
                      <a:br>
                        <a:rPr lang="en-US" sz="1100" b="0" dirty="0" smtClean="0">
                          <a:solidFill>
                            <a:schemeClr val="tx2"/>
                          </a:solidFill>
                          <a:effectLst/>
                        </a:rPr>
                      </a:br>
                      <a:r>
                        <a:rPr lang="en-US" sz="1100" b="0" dirty="0" smtClean="0">
                          <a:solidFill>
                            <a:schemeClr val="tx2"/>
                          </a:solidFill>
                          <a:effectLst/>
                        </a:rPr>
                        <a:t>Responsible </a:t>
                      </a:r>
                      <a:r>
                        <a:rPr lang="en-US" sz="1100" b="0" dirty="0">
                          <a:solidFill>
                            <a:schemeClr val="tx2"/>
                          </a:solidFill>
                          <a:effectLst/>
                        </a:rPr>
                        <a:t>manager indicated in the sales card</a:t>
                      </a:r>
                      <a:endParaRPr lang="ru-RU" sz="1100" b="0" dirty="0">
                        <a:solidFill>
                          <a:schemeClr val="tx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700" marR="55700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2000" algn="l">
                        <a:lnSpc>
                          <a:spcPct val="100000"/>
                        </a:lnSpc>
                        <a:spcBef>
                          <a:spcPts val="500"/>
                        </a:spcBef>
                        <a:spcAft>
                          <a:spcPts val="600"/>
                        </a:spcAft>
                      </a:pPr>
                      <a:r>
                        <a:rPr lang="en-US" sz="1100" b="0" dirty="0" smtClean="0">
                          <a:solidFill>
                            <a:schemeClr val="tx2"/>
                          </a:solidFill>
                          <a:effectLst/>
                        </a:rPr>
                        <a:t/>
                      </a:r>
                      <a:br>
                        <a:rPr lang="en-US" sz="1100" b="0" dirty="0" smtClean="0">
                          <a:solidFill>
                            <a:schemeClr val="tx2"/>
                          </a:solidFill>
                          <a:effectLst/>
                        </a:rPr>
                      </a:br>
                      <a:r>
                        <a:rPr lang="en-US" sz="1100" b="0" dirty="0" smtClean="0">
                          <a:solidFill>
                            <a:schemeClr val="tx2"/>
                          </a:solidFill>
                          <a:effectLst/>
                        </a:rPr>
                        <a:t>Describes </a:t>
                      </a:r>
                      <a:r>
                        <a:rPr lang="en-US" sz="1100" b="0" dirty="0">
                          <a:solidFill>
                            <a:schemeClr val="tx2"/>
                          </a:solidFill>
                          <a:effectLst/>
                        </a:rPr>
                        <a:t>deadlines and terms for each step of the process</a:t>
                      </a:r>
                      <a:endParaRPr lang="ru-RU" sz="1100" b="0" dirty="0">
                        <a:solidFill>
                          <a:schemeClr val="tx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700" marR="55700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90676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dirty="0"/>
              <a:t>Setting </a:t>
            </a:r>
            <a:r>
              <a:rPr lang="en-US" dirty="0" smtClean="0"/>
              <a:t>KPIs</a:t>
            </a:r>
            <a:endParaRPr lang="ru-RU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00650489"/>
              </p:ext>
            </p:extLst>
          </p:nvPr>
        </p:nvGraphicFramePr>
        <p:xfrm>
          <a:off x="338386" y="1353200"/>
          <a:ext cx="8460000" cy="37998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980000"/>
                <a:gridCol w="2520000"/>
                <a:gridCol w="1980000"/>
                <a:gridCol w="1980000"/>
              </a:tblGrid>
              <a:tr h="828000">
                <a:tc>
                  <a:txBody>
                    <a:bodyPr/>
                    <a:lstStyle/>
                    <a:p>
                      <a:pPr marL="180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800" b="0" dirty="0" smtClean="0">
                          <a:effectLst/>
                        </a:rPr>
                        <a:t>KPI</a:t>
                      </a:r>
                      <a:endParaRPr lang="ru-RU" sz="18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EB9DA"/>
                    </a:solidFill>
                  </a:tcPr>
                </a:tc>
                <a:tc>
                  <a:txBody>
                    <a:bodyPr/>
                    <a:lstStyle/>
                    <a:p>
                      <a:pPr marL="180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800" b="0" dirty="0" smtClean="0">
                          <a:effectLst/>
                        </a:rPr>
                        <a:t>Description</a:t>
                      </a:r>
                      <a:endParaRPr lang="ru-RU" sz="18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EB9DA"/>
                    </a:solidFill>
                  </a:tcPr>
                </a:tc>
                <a:tc>
                  <a:txBody>
                    <a:bodyPr/>
                    <a:lstStyle/>
                    <a:p>
                      <a:pPr marL="180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800" b="0" dirty="0" smtClean="0">
                          <a:effectLst/>
                        </a:rPr>
                        <a:t>Organizational</a:t>
                      </a:r>
                      <a:r>
                        <a:rPr lang="en-US" sz="1800" b="0" baseline="0" dirty="0" smtClean="0">
                          <a:effectLst/>
                        </a:rPr>
                        <a:t> structures</a:t>
                      </a:r>
                      <a:endParaRPr lang="ru-RU" sz="18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EB9DA"/>
                    </a:solidFill>
                  </a:tcPr>
                </a:tc>
                <a:tc>
                  <a:txBody>
                    <a:bodyPr/>
                    <a:lstStyle/>
                    <a:p>
                      <a:pPr marL="180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800" b="0" dirty="0" smtClean="0">
                          <a:effectLst/>
                        </a:rPr>
                        <a:t>Customer segments</a:t>
                      </a:r>
                      <a:endParaRPr lang="ru-RU" sz="18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EB9DA"/>
                    </a:solidFill>
                  </a:tcPr>
                </a:tc>
              </a:tr>
              <a:tr h="2861836"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300" b="0" dirty="0">
                          <a:solidFill>
                            <a:schemeClr val="tx2"/>
                          </a:solidFill>
                          <a:effectLst/>
                        </a:rPr>
                        <a:t> </a:t>
                      </a:r>
                      <a:endParaRPr lang="ru-RU" sz="1300" b="0" dirty="0">
                        <a:solidFill>
                          <a:schemeClr val="tx2"/>
                        </a:solidFill>
                        <a:effectLst/>
                      </a:endParaRPr>
                    </a:p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300" b="0" dirty="0" smtClean="0">
                          <a:solidFill>
                            <a:schemeClr val="tx2"/>
                          </a:solidFill>
                          <a:effectLst/>
                        </a:rPr>
                        <a:t>Negotiation performance for a set period:</a:t>
                      </a:r>
                    </a:p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en-US" sz="1300" b="0" dirty="0" smtClean="0">
                        <a:solidFill>
                          <a:schemeClr val="tx2"/>
                        </a:solidFill>
                        <a:effectLst/>
                      </a:endParaRPr>
                    </a:p>
                    <a:p>
                      <a:pPr marL="252000" indent="-180000">
                        <a:lnSpc>
                          <a:spcPct val="100000"/>
                        </a:lnSpc>
                        <a:spcAft>
                          <a:spcPts val="0"/>
                        </a:spcAft>
                        <a:buClr>
                          <a:schemeClr val="accent6">
                            <a:lumMod val="75000"/>
                          </a:schemeClr>
                        </a:buClr>
                        <a:buSzPct val="120000"/>
                        <a:buFont typeface="Arial" pitchFamily="34" charset="0"/>
                        <a:buChar char="•"/>
                      </a:pPr>
                      <a:r>
                        <a:rPr lang="en-US" sz="1300" b="0" dirty="0" smtClean="0">
                          <a:solidFill>
                            <a:schemeClr val="tx2"/>
                          </a:solidFill>
                          <a:effectLst/>
                        </a:rPr>
                        <a:t>willingness to apply (%)</a:t>
                      </a:r>
                    </a:p>
                    <a:p>
                      <a:pPr marL="252000" indent="-180000">
                        <a:lnSpc>
                          <a:spcPct val="100000"/>
                        </a:lnSpc>
                        <a:spcAft>
                          <a:spcPts val="0"/>
                        </a:spcAft>
                        <a:buClr>
                          <a:schemeClr val="accent6">
                            <a:lumMod val="75000"/>
                          </a:schemeClr>
                        </a:buClr>
                        <a:buSzPct val="120000"/>
                        <a:buFont typeface="Arial" pitchFamily="34" charset="0"/>
                        <a:buChar char="•"/>
                      </a:pPr>
                      <a:r>
                        <a:rPr lang="en-US" sz="1300" b="0" dirty="0" smtClean="0">
                          <a:solidFill>
                            <a:schemeClr val="tx2"/>
                          </a:solidFill>
                          <a:effectLst/>
                        </a:rPr>
                        <a:t>refusal (%)</a:t>
                      </a:r>
                    </a:p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300" dirty="0">
                        <a:solidFill>
                          <a:schemeClr val="tx2"/>
                        </a:solidFill>
                        <a:effectLst/>
                      </a:endParaRPr>
                    </a:p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300" dirty="0">
                          <a:solidFill>
                            <a:schemeClr val="tx2"/>
                          </a:solidFill>
                          <a:effectLst/>
                        </a:rPr>
                        <a:t> </a:t>
                      </a:r>
                      <a:endParaRPr lang="ru-RU" sz="1300" dirty="0">
                        <a:solidFill>
                          <a:schemeClr val="tx2"/>
                        </a:solidFill>
                        <a:effectLst/>
                      </a:endParaRPr>
                    </a:p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300" dirty="0">
                          <a:solidFill>
                            <a:schemeClr val="tx2"/>
                          </a:solidFill>
                          <a:effectLst/>
                        </a:rPr>
                        <a:t> </a:t>
                      </a:r>
                      <a:endParaRPr lang="ru-RU" sz="1300" dirty="0">
                        <a:solidFill>
                          <a:schemeClr val="tx2"/>
                        </a:solidFill>
                        <a:effectLst/>
                      </a:endParaRPr>
                    </a:p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300" dirty="0">
                          <a:solidFill>
                            <a:schemeClr val="tx2"/>
                          </a:solidFill>
                          <a:effectLst/>
                        </a:rPr>
                        <a:t> </a:t>
                      </a:r>
                      <a:endParaRPr lang="ru-RU" sz="1300" dirty="0">
                        <a:solidFill>
                          <a:schemeClr val="tx2"/>
                        </a:solidFill>
                        <a:effectLst/>
                      </a:endParaRPr>
                    </a:p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300" dirty="0">
                          <a:solidFill>
                            <a:schemeClr val="tx2"/>
                          </a:solidFill>
                          <a:effectLst/>
                        </a:rPr>
                        <a:t> </a:t>
                      </a:r>
                      <a:endParaRPr lang="ru-RU" sz="1300" dirty="0">
                        <a:solidFill>
                          <a:schemeClr val="tx2"/>
                        </a:solidFill>
                        <a:effectLst/>
                      </a:endParaRPr>
                    </a:p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300" dirty="0">
                          <a:solidFill>
                            <a:schemeClr val="tx2"/>
                          </a:solidFill>
                          <a:effectLst/>
                        </a:rPr>
                        <a:t> </a:t>
                      </a:r>
                      <a:endParaRPr lang="ru-RU" sz="1300" dirty="0">
                        <a:solidFill>
                          <a:schemeClr val="tx2"/>
                        </a:solidFill>
                        <a:effectLst/>
                      </a:endParaRPr>
                    </a:p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300" dirty="0">
                          <a:solidFill>
                            <a:schemeClr val="tx2"/>
                          </a:solidFill>
                          <a:effectLst/>
                        </a:rPr>
                        <a:t> </a:t>
                      </a:r>
                      <a:endParaRPr lang="ru-RU" sz="1300" dirty="0">
                        <a:solidFill>
                          <a:schemeClr val="tx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</a:pPr>
                      <a:r>
                        <a:rPr lang="en-US" sz="1300" dirty="0">
                          <a:solidFill>
                            <a:schemeClr val="tx2"/>
                          </a:solidFill>
                          <a:effectLst/>
                        </a:rPr>
                        <a:t> </a:t>
                      </a:r>
                      <a:r>
                        <a:rPr lang="en-US" sz="1300" dirty="0" smtClean="0">
                          <a:solidFill>
                            <a:schemeClr val="tx2"/>
                          </a:solidFill>
                          <a:effectLst/>
                        </a:rPr>
                        <a:t/>
                      </a:r>
                      <a:br>
                        <a:rPr lang="en-US" sz="1300" dirty="0" smtClean="0">
                          <a:solidFill>
                            <a:schemeClr val="tx2"/>
                          </a:solidFill>
                          <a:effectLst/>
                        </a:rPr>
                      </a:br>
                      <a:r>
                        <a:rPr lang="en-US" sz="1300" kern="120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The number of processes that culminated in readiness to submit application, divided by the total number of negotiations (processes) that were completed for the period;</a:t>
                      </a:r>
                    </a:p>
                    <a:p>
                      <a:pPr marL="72000">
                        <a:lnSpc>
                          <a:spcPct val="100000"/>
                        </a:lnSpc>
                      </a:pPr>
                      <a:endParaRPr lang="ru-RU" sz="1300" kern="1200" dirty="0" smtClean="0">
                        <a:solidFill>
                          <a:schemeClr val="tx2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72000">
                        <a:lnSpc>
                          <a:spcPct val="100000"/>
                        </a:lnSpc>
                      </a:pPr>
                      <a:r>
                        <a:rPr lang="en-US" sz="1300" kern="120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The number of processes that culminated in refusal to apply, divided by the total number of negotiations (processes) that were completed in the period</a:t>
                      </a:r>
                      <a:endParaRPr lang="ru-RU" sz="1300" dirty="0">
                        <a:solidFill>
                          <a:schemeClr val="tx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300" kern="120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/>
                      </a:r>
                      <a:br>
                        <a:rPr lang="en-US" sz="1300" kern="120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n-US" sz="1300" kern="120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Corporate Sales / Regional Units/ Departments / Staff</a:t>
                      </a:r>
                      <a:endParaRPr lang="ru-RU" sz="1300" dirty="0">
                        <a:solidFill>
                          <a:schemeClr val="tx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300" dirty="0">
                          <a:solidFill>
                            <a:schemeClr val="tx2"/>
                          </a:solidFill>
                          <a:effectLst/>
                        </a:rPr>
                        <a:t> </a:t>
                      </a:r>
                      <a:r>
                        <a:rPr lang="en-US" sz="1300" dirty="0" smtClean="0">
                          <a:solidFill>
                            <a:schemeClr val="tx2"/>
                          </a:solidFill>
                          <a:effectLst/>
                        </a:rPr>
                        <a:t/>
                      </a:r>
                      <a:br>
                        <a:rPr lang="en-US" sz="1300" dirty="0" smtClean="0">
                          <a:solidFill>
                            <a:schemeClr val="tx2"/>
                          </a:solidFill>
                          <a:effectLst/>
                        </a:rPr>
                      </a:br>
                      <a:r>
                        <a:rPr lang="en-US" sz="1300" dirty="0" smtClean="0">
                          <a:solidFill>
                            <a:schemeClr val="tx2"/>
                          </a:solidFill>
                          <a:effectLst/>
                        </a:rPr>
                        <a:t>ind</a:t>
                      </a:r>
                      <a:r>
                        <a:rPr lang="en-US" sz="1300" kern="120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ustry </a:t>
                      </a:r>
                      <a:r>
                        <a:rPr lang="ru-RU" sz="1300" kern="120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/ </a:t>
                      </a:r>
                      <a:r>
                        <a:rPr lang="en-US" sz="1300" kern="120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importance</a:t>
                      </a:r>
                      <a:endParaRPr lang="ru-RU" sz="1300" dirty="0">
                        <a:solidFill>
                          <a:schemeClr val="tx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05198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5076056" y="1763962"/>
            <a:ext cx="288032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8000" dirty="0" smtClean="0">
                <a:solidFill>
                  <a:srgbClr val="6691C6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20</a:t>
            </a:r>
            <a:endParaRPr lang="ru-RU" sz="18000" dirty="0">
              <a:solidFill>
                <a:srgbClr val="6691C6"/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dirty="0"/>
              <a:t>Change Management</a:t>
            </a:r>
            <a:endParaRPr lang="ru-RU" dirty="0"/>
          </a:p>
        </p:txBody>
      </p:sp>
      <p:sp>
        <p:nvSpPr>
          <p:cNvPr id="4" name="Rectangle 3"/>
          <p:cNvSpPr/>
          <p:nvPr/>
        </p:nvSpPr>
        <p:spPr>
          <a:xfrm>
            <a:off x="1210202" y="1763962"/>
            <a:ext cx="2770171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8000" dirty="0" smtClean="0">
                <a:solidFill>
                  <a:srgbClr val="6691C6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80</a:t>
            </a:r>
            <a:endParaRPr lang="ru-RU" sz="18000" dirty="0">
              <a:solidFill>
                <a:srgbClr val="6691C6"/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317278" y="1814514"/>
            <a:ext cx="5655322" cy="12464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7500" dirty="0" smtClean="0">
                <a:solidFill>
                  <a:schemeClr val="bg1">
                    <a:lumMod val="65000"/>
                  </a:schemeClr>
                </a:solidFill>
              </a:rPr>
              <a:t>AS</a:t>
            </a:r>
            <a:r>
              <a:rPr lang="ru-RU" sz="7500" dirty="0" smtClean="0">
                <a:solidFill>
                  <a:schemeClr val="bg1">
                    <a:lumMod val="65000"/>
                  </a:schemeClr>
                </a:solidFill>
              </a:rPr>
              <a:t>-</a:t>
            </a:r>
            <a:r>
              <a:rPr lang="en-US" sz="7500" dirty="0" smtClean="0">
                <a:solidFill>
                  <a:schemeClr val="bg1">
                    <a:lumMod val="65000"/>
                  </a:schemeClr>
                </a:solidFill>
              </a:rPr>
              <a:t>IS </a:t>
            </a:r>
          </a:p>
        </p:txBody>
      </p:sp>
      <p:sp>
        <p:nvSpPr>
          <p:cNvPr id="7" name="Rectangle 6"/>
          <p:cNvSpPr/>
          <p:nvPr/>
        </p:nvSpPr>
        <p:spPr>
          <a:xfrm>
            <a:off x="3955174" y="1640089"/>
            <a:ext cx="115212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8000" dirty="0" smtClean="0">
                <a:solidFill>
                  <a:schemeClr val="bg1">
                    <a:lumMod val="8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/</a:t>
            </a:r>
            <a:endParaRPr lang="ru-RU" sz="18000" dirty="0">
              <a:solidFill>
                <a:srgbClr val="6691C6"/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760511" y="1755393"/>
            <a:ext cx="1008112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8200" dirty="0" smtClean="0">
                <a:solidFill>
                  <a:srgbClr val="6691C6"/>
                </a:solidFill>
              </a:rPr>
              <a:t>%</a:t>
            </a:r>
          </a:p>
        </p:txBody>
      </p:sp>
      <p:sp>
        <p:nvSpPr>
          <p:cNvPr id="10" name="Rectangle 9"/>
          <p:cNvSpPr/>
          <p:nvPr/>
        </p:nvSpPr>
        <p:spPr>
          <a:xfrm>
            <a:off x="2771800" y="3478430"/>
            <a:ext cx="1008112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8200" dirty="0" smtClean="0">
                <a:solidFill>
                  <a:srgbClr val="6691C6"/>
                </a:solidFill>
              </a:rPr>
              <a:t>%</a:t>
            </a:r>
          </a:p>
        </p:txBody>
      </p:sp>
      <p:sp>
        <p:nvSpPr>
          <p:cNvPr id="11" name="Rectangle 10"/>
          <p:cNvSpPr/>
          <p:nvPr/>
        </p:nvSpPr>
        <p:spPr>
          <a:xfrm>
            <a:off x="4300767" y="3508959"/>
            <a:ext cx="5568469" cy="12464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7500" dirty="0">
                <a:solidFill>
                  <a:schemeClr val="bg1">
                    <a:lumMod val="65000"/>
                  </a:schemeClr>
                </a:solidFill>
              </a:rPr>
              <a:t>TO</a:t>
            </a:r>
            <a:r>
              <a:rPr lang="ru-RU" sz="7500" dirty="0">
                <a:solidFill>
                  <a:schemeClr val="bg1">
                    <a:lumMod val="65000"/>
                  </a:schemeClr>
                </a:solidFill>
              </a:rPr>
              <a:t>-</a:t>
            </a:r>
            <a:r>
              <a:rPr lang="en-US" sz="7500" dirty="0">
                <a:solidFill>
                  <a:schemeClr val="bg1">
                    <a:lumMod val="65000"/>
                  </a:schemeClr>
                </a:solidFill>
              </a:rPr>
              <a:t>BE</a:t>
            </a:r>
            <a:endParaRPr lang="ru-RU" sz="750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86617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2.46588E-6 L -0.05139 -0.13371 " pathEditMode="relative" rAng="0" ptsTypes="AA">
                                      <p:cBhvr>
                                        <p:cTn id="1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69" y="-6685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6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9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20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2.46588E-6 L -0.48038 0.1182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028" y="5899"/>
                                    </p:animMotion>
                                  </p:childTnLst>
                                </p:cTn>
                              </p:par>
                              <p:par>
                                <p:cTn id="22" presetID="6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3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2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8" grpId="1"/>
      <p:bldP spid="8" grpId="2"/>
      <p:bldP spid="4" grpId="0"/>
      <p:bldP spid="4" grpId="1"/>
      <p:bldP spid="4" grpId="2"/>
      <p:bldP spid="6" grpId="0"/>
      <p:bldP spid="7" grpId="0"/>
      <p:bldP spid="7" grpId="1"/>
      <p:bldP spid="9" grpId="0"/>
      <p:bldP spid="10" grpId="0"/>
      <p:bldP spid="1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b="1" dirty="0"/>
              <a:t>Change Management</a:t>
            </a:r>
            <a:endParaRPr lang="ru-RU" dirty="0"/>
          </a:p>
        </p:txBody>
      </p:sp>
      <p:sp>
        <p:nvSpPr>
          <p:cNvPr id="4" name="Rectangle 3"/>
          <p:cNvSpPr/>
          <p:nvPr/>
        </p:nvSpPr>
        <p:spPr>
          <a:xfrm>
            <a:off x="285428" y="1064349"/>
            <a:ext cx="8136904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600" dirty="0">
                <a:solidFill>
                  <a:schemeClr val="tx2"/>
                </a:solidFill>
              </a:rPr>
              <a:t>Techniques for process mapping and design:</a:t>
            </a:r>
            <a:endParaRPr lang="ru-RU" sz="2600" dirty="0">
              <a:solidFill>
                <a:schemeClr val="tx2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57436" y="1804720"/>
            <a:ext cx="8319020" cy="37394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Aft>
                <a:spcPts val="1000"/>
              </a:spcAft>
              <a:buClr>
                <a:srgbClr val="F57913"/>
              </a:buClr>
              <a:buSzPct val="120000"/>
              <a:buFont typeface="Arial" pitchFamily="34" charset="0"/>
              <a:buChar char="•"/>
            </a:pPr>
            <a:r>
              <a:rPr lang="en-US" sz="2300" dirty="0">
                <a:solidFill>
                  <a:schemeClr val="accent1"/>
                </a:solidFill>
              </a:rPr>
              <a:t>‘</a:t>
            </a:r>
            <a:r>
              <a:rPr lang="en-US" sz="2300" dirty="0" smtClean="0">
                <a:solidFill>
                  <a:schemeClr val="accent1"/>
                </a:solidFill>
              </a:rPr>
              <a:t>bottom-up</a:t>
            </a:r>
            <a:r>
              <a:rPr lang="en-US" sz="2300" dirty="0">
                <a:solidFill>
                  <a:schemeClr val="accent1"/>
                </a:solidFill>
              </a:rPr>
              <a:t>’ </a:t>
            </a:r>
            <a:r>
              <a:rPr lang="en-US" sz="15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– this approach means that the necessary changes are not to be imposed </a:t>
            </a:r>
            <a:r>
              <a:rPr lang="en-US" sz="15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/>
            </a:r>
            <a:br>
              <a:rPr lang="en-US" sz="15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en-US" sz="15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by </a:t>
            </a:r>
            <a:r>
              <a:rPr lang="en-US" sz="15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top management, but should be initiated by small or subordinate units and progress </a:t>
            </a:r>
            <a:r>
              <a:rPr lang="en-US" sz="15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/>
            </a:r>
            <a:br>
              <a:rPr lang="en-US" sz="15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en-US" sz="15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to </a:t>
            </a:r>
            <a:r>
              <a:rPr lang="en-US" sz="15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 larger one</a:t>
            </a:r>
            <a:endParaRPr lang="ru-RU" sz="15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285750" indent="-285750">
              <a:spcAft>
                <a:spcPts val="1000"/>
              </a:spcAft>
              <a:buClr>
                <a:srgbClr val="F57913"/>
              </a:buClr>
              <a:buSzPct val="120000"/>
              <a:buFont typeface="Arial" pitchFamily="34" charset="0"/>
              <a:buChar char="•"/>
            </a:pPr>
            <a:r>
              <a:rPr lang="en-US" sz="2300" dirty="0">
                <a:solidFill>
                  <a:schemeClr val="accent1"/>
                </a:solidFill>
              </a:rPr>
              <a:t>Permanent learning </a:t>
            </a:r>
            <a:r>
              <a:rPr lang="en-US" sz="15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– every single change or introduction of a new process should be accompanied by educational initiatives inside the company (trainings, seminars, workshops etc.)</a:t>
            </a:r>
            <a:endParaRPr lang="ru-RU" sz="15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285750" indent="-285750">
              <a:spcAft>
                <a:spcPts val="1000"/>
              </a:spcAft>
              <a:buClr>
                <a:srgbClr val="F57913"/>
              </a:buClr>
              <a:buSzPct val="120000"/>
              <a:buFont typeface="Arial" pitchFamily="34" charset="0"/>
              <a:buChar char="•"/>
            </a:pPr>
            <a:r>
              <a:rPr lang="en-US" sz="2300" dirty="0">
                <a:solidFill>
                  <a:schemeClr val="accent1"/>
                </a:solidFill>
              </a:rPr>
              <a:t>Process artifacts </a:t>
            </a:r>
            <a:r>
              <a:rPr lang="en-US" sz="15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– all changes are to be available to anyone anytime. In order </a:t>
            </a:r>
            <a:r>
              <a:rPr lang="en-US" sz="15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/>
            </a:r>
            <a:br>
              <a:rPr lang="en-US" sz="15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en-US" sz="15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to </a:t>
            </a:r>
            <a:r>
              <a:rPr lang="en-US" sz="15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achieve this company should create so-called ‘process artifacts’ (like </a:t>
            </a:r>
            <a:r>
              <a:rPr lang="en-US" sz="15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infographics</a:t>
            </a:r>
            <a:r>
              <a:rPr lang="en-US" sz="15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webinars etc.)</a:t>
            </a:r>
            <a:endParaRPr lang="ru-RU" sz="15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285750" indent="-285750">
              <a:spcAft>
                <a:spcPts val="1000"/>
              </a:spcAft>
              <a:buClr>
                <a:srgbClr val="F57913"/>
              </a:buClr>
              <a:buSzPct val="120000"/>
              <a:buFont typeface="Arial" pitchFamily="34" charset="0"/>
              <a:buChar char="•"/>
            </a:pPr>
            <a:r>
              <a:rPr lang="en-US" sz="2300" dirty="0">
                <a:solidFill>
                  <a:schemeClr val="accent1"/>
                </a:solidFill>
              </a:rPr>
              <a:t>Sharing expertise </a:t>
            </a:r>
            <a:r>
              <a:rPr lang="en-US" sz="15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– effective change management and process mapping requires </a:t>
            </a:r>
            <a:r>
              <a:rPr lang="en-US" sz="15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/>
            </a:r>
            <a:br>
              <a:rPr lang="en-US" sz="15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en-US" sz="15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a </a:t>
            </a:r>
            <a:r>
              <a:rPr lang="en-US" sz="15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high level of internal communications which allows sharing relevant success stories and best practices on a regular basis.</a:t>
            </a:r>
            <a:endParaRPr lang="ru-RU" sz="15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26494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25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75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345038" y="2708920"/>
            <a:ext cx="3795464" cy="28508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Change Management</a:t>
            </a:r>
            <a:endParaRPr lang="ru-RU" dirty="0"/>
          </a:p>
        </p:txBody>
      </p:sp>
      <p:sp>
        <p:nvSpPr>
          <p:cNvPr id="3" name="Rectangle 2"/>
          <p:cNvSpPr/>
          <p:nvPr/>
        </p:nvSpPr>
        <p:spPr>
          <a:xfrm>
            <a:off x="539552" y="1681758"/>
            <a:ext cx="8136904" cy="22404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sz="3200" dirty="0">
                <a:solidFill>
                  <a:schemeClr val="bg1">
                    <a:lumMod val="50000"/>
                  </a:schemeClr>
                </a:solidFill>
              </a:rPr>
              <a:t>The overall goal is to </a:t>
            </a:r>
            <a:r>
              <a:rPr lang="en-US" sz="4000" dirty="0">
                <a:solidFill>
                  <a:srgbClr val="6691C6"/>
                </a:solidFill>
              </a:rPr>
              <a:t>implement</a:t>
            </a:r>
            <a:r>
              <a:rPr lang="en-US" sz="40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4000" dirty="0">
                <a:solidFill>
                  <a:srgbClr val="6691C6"/>
                </a:solidFill>
              </a:rPr>
              <a:t>process-based approach </a:t>
            </a:r>
            <a:r>
              <a:rPr lang="en-US" sz="4500" dirty="0" smtClean="0">
                <a:solidFill>
                  <a:schemeClr val="tx2"/>
                </a:solidFill>
              </a:rPr>
              <a:t/>
            </a:r>
            <a:br>
              <a:rPr lang="en-US" sz="4500" dirty="0" smtClean="0">
                <a:solidFill>
                  <a:schemeClr val="tx2"/>
                </a:solidFill>
              </a:rPr>
            </a:br>
            <a:r>
              <a:rPr lang="en-US" sz="3200" dirty="0" smtClean="0">
                <a:solidFill>
                  <a:schemeClr val="bg1">
                    <a:lumMod val="50000"/>
                  </a:schemeClr>
                </a:solidFill>
              </a:rPr>
              <a:t>in </a:t>
            </a:r>
            <a:r>
              <a:rPr lang="en-US" sz="3200" dirty="0">
                <a:solidFill>
                  <a:schemeClr val="bg1">
                    <a:lumMod val="50000"/>
                  </a:schemeClr>
                </a:solidFill>
              </a:rPr>
              <a:t>the </a:t>
            </a:r>
            <a:r>
              <a:rPr lang="en-US" sz="4000" dirty="0">
                <a:solidFill>
                  <a:srgbClr val="6691C6"/>
                </a:solidFill>
              </a:rPr>
              <a:t>way of thinking.</a:t>
            </a:r>
            <a:endParaRPr lang="ru-RU" sz="4000" dirty="0">
              <a:solidFill>
                <a:srgbClr val="6691C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73508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5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50"/>
                            </p:stCondLst>
                            <p:childTnLst>
                              <p:par>
                                <p:cTn id="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Execution: Automate It!</a:t>
            </a:r>
            <a:endParaRPr lang="ru-RU" dirty="0"/>
          </a:p>
        </p:txBody>
      </p:sp>
      <p:sp>
        <p:nvSpPr>
          <p:cNvPr id="11" name="Rectangle 10"/>
          <p:cNvSpPr/>
          <p:nvPr/>
        </p:nvSpPr>
        <p:spPr>
          <a:xfrm>
            <a:off x="0" y="1124744"/>
            <a:ext cx="7956376" cy="792088"/>
          </a:xfrm>
          <a:prstGeom prst="rect">
            <a:avLst/>
          </a:prstGeom>
          <a:solidFill>
            <a:srgbClr val="4EB9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0000"/>
            <a:r>
              <a:rPr lang="en-US" sz="2300" dirty="0" smtClean="0">
                <a:solidFill>
                  <a:schemeClr val="bg1"/>
                </a:solidFill>
              </a:rPr>
              <a:t>Impossible </a:t>
            </a:r>
            <a:r>
              <a:rPr lang="en-US" sz="2300" dirty="0">
                <a:solidFill>
                  <a:schemeClr val="bg1"/>
                </a:solidFill>
              </a:rPr>
              <a:t>to implement processes without automation</a:t>
            </a:r>
          </a:p>
        </p:txBody>
      </p:sp>
      <p:sp>
        <p:nvSpPr>
          <p:cNvPr id="12" name="Rectangle 11"/>
          <p:cNvSpPr/>
          <p:nvPr/>
        </p:nvSpPr>
        <p:spPr>
          <a:xfrm>
            <a:off x="1605136" y="2357498"/>
            <a:ext cx="6332190" cy="792088"/>
          </a:xfrm>
          <a:prstGeom prst="rect">
            <a:avLst/>
          </a:prstGeom>
          <a:solidFill>
            <a:srgbClr val="4EB9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8000"/>
            <a:r>
              <a:rPr lang="en-US" sz="2300" dirty="0" smtClean="0">
                <a:solidFill>
                  <a:schemeClr val="bg1"/>
                </a:solidFill>
              </a:rPr>
              <a:t>Automation </a:t>
            </a:r>
            <a:r>
              <a:rPr lang="en-US" sz="2300" dirty="0">
                <a:solidFill>
                  <a:schemeClr val="bg1"/>
                </a:solidFill>
              </a:rPr>
              <a:t>ensures process manageability</a:t>
            </a:r>
            <a:endParaRPr lang="ru-RU" sz="2300" dirty="0">
              <a:solidFill>
                <a:schemeClr val="bg1"/>
              </a:solidFill>
            </a:endParaRPr>
          </a:p>
        </p:txBody>
      </p:sp>
      <p:grpSp>
        <p:nvGrpSpPr>
          <p:cNvPr id="21" name="Group 20"/>
          <p:cNvGrpSpPr/>
          <p:nvPr/>
        </p:nvGrpSpPr>
        <p:grpSpPr>
          <a:xfrm>
            <a:off x="1605136" y="3149586"/>
            <a:ext cx="6332190" cy="2223630"/>
            <a:chOff x="1605136" y="3149586"/>
            <a:chExt cx="6332190" cy="2223630"/>
          </a:xfrm>
        </p:grpSpPr>
        <p:sp>
          <p:nvSpPr>
            <p:cNvPr id="3" name="Rectangle 2"/>
            <p:cNvSpPr/>
            <p:nvPr/>
          </p:nvSpPr>
          <p:spPr>
            <a:xfrm>
              <a:off x="1605136" y="3149586"/>
              <a:ext cx="6332190" cy="2223630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Rectangle 12"/>
            <p:cNvSpPr/>
            <p:nvPr/>
          </p:nvSpPr>
          <p:spPr>
            <a:xfrm>
              <a:off x="2189136" y="3390900"/>
              <a:ext cx="4471096" cy="175432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342900" indent="-342900">
                <a:spcAft>
                  <a:spcPts val="800"/>
                </a:spcAft>
                <a:buClr>
                  <a:srgbClr val="F57913"/>
                </a:buClr>
                <a:buSzPct val="120000"/>
                <a:buFont typeface="Arial" pitchFamily="34" charset="0"/>
                <a:buChar char="•"/>
              </a:pPr>
              <a:r>
                <a:rPr lang="en-US" sz="2200" dirty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Regular sales </a:t>
              </a:r>
              <a:r>
                <a:rPr lang="en-US" sz="22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meetings</a:t>
              </a:r>
            </a:p>
            <a:p>
              <a:pPr marL="342900" indent="-342900">
                <a:spcAft>
                  <a:spcPts val="800"/>
                </a:spcAft>
                <a:buClr>
                  <a:srgbClr val="F57913"/>
                </a:buClr>
                <a:buSzPct val="120000"/>
                <a:buFont typeface="Arial" pitchFamily="34" charset="0"/>
                <a:buChar char="•"/>
              </a:pPr>
              <a:r>
                <a:rPr lang="en-US" sz="2200" dirty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Reports and monitoring</a:t>
              </a:r>
              <a:endParaRPr lang="ru-RU" sz="2200" dirty="0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  <a:p>
              <a:pPr marL="342900" indent="-342900">
                <a:spcAft>
                  <a:spcPts val="800"/>
                </a:spcAft>
                <a:buClr>
                  <a:srgbClr val="F57913"/>
                </a:buClr>
                <a:buSzPct val="120000"/>
                <a:buFont typeface="Arial" pitchFamily="34" charset="0"/>
                <a:buChar char="•"/>
              </a:pPr>
              <a:r>
                <a:rPr lang="en-US" sz="2200" dirty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Review every 15/30/60/90 days</a:t>
              </a:r>
              <a:endParaRPr lang="ru-RU" sz="2200" dirty="0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  <a:p>
              <a:pPr marL="342900" indent="-342900">
                <a:spcAft>
                  <a:spcPts val="800"/>
                </a:spcAft>
                <a:buClr>
                  <a:srgbClr val="F57913"/>
                </a:buClr>
                <a:buSzPct val="120000"/>
                <a:buFont typeface="Arial" pitchFamily="34" charset="0"/>
                <a:buChar char="•"/>
              </a:pPr>
              <a:r>
                <a:rPr lang="en-US" sz="2200" dirty="0" err="1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Gamification</a:t>
              </a:r>
              <a:r>
                <a:rPr lang="en-US" sz="2200" dirty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 </a:t>
              </a:r>
              <a:r>
                <a:rPr lang="en-US" sz="22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elements etc.</a:t>
              </a:r>
              <a:endParaRPr lang="ru-RU" sz="2200" dirty="0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</p:grpSp>
      <p:cxnSp>
        <p:nvCxnSpPr>
          <p:cNvPr id="17" name="Elbow Connector 16"/>
          <p:cNvCxnSpPr>
            <a:stCxn id="12" idx="1"/>
          </p:cNvCxnSpPr>
          <p:nvPr/>
        </p:nvCxnSpPr>
        <p:spPr>
          <a:xfrm rot="10800000">
            <a:off x="827584" y="1916832"/>
            <a:ext cx="777552" cy="836710"/>
          </a:xfrm>
          <a:prstGeom prst="bentConnector2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66469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22356"/>
            <a:ext cx="9540552" cy="714356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How to simplify work processes with BPM automation?</a:t>
            </a:r>
            <a:endParaRPr lang="ru-RU" dirty="0"/>
          </a:p>
        </p:txBody>
      </p:sp>
      <p:sp>
        <p:nvSpPr>
          <p:cNvPr id="4" name="Rectangle 3"/>
          <p:cNvSpPr/>
          <p:nvPr/>
        </p:nvSpPr>
        <p:spPr>
          <a:xfrm>
            <a:off x="1619672" y="1773823"/>
            <a:ext cx="6768752" cy="35548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3000"/>
              </a:spcAft>
              <a:buClr>
                <a:srgbClr val="F57913"/>
              </a:buClr>
              <a:buSzPct val="120000"/>
            </a:pPr>
            <a:r>
              <a:rPr lang="en-US" sz="2500" dirty="0">
                <a:solidFill>
                  <a:schemeClr val="bg1">
                    <a:lumMod val="50000"/>
                  </a:schemeClr>
                </a:solidFill>
              </a:rPr>
              <a:t>Easy Consumer UI</a:t>
            </a:r>
            <a:endParaRPr lang="ru-RU" sz="2500" dirty="0">
              <a:solidFill>
                <a:schemeClr val="bg1">
                  <a:lumMod val="50000"/>
                </a:schemeClr>
              </a:solidFill>
            </a:endParaRPr>
          </a:p>
          <a:p>
            <a:pPr lvl="0">
              <a:spcAft>
                <a:spcPts val="3000"/>
              </a:spcAft>
              <a:buClr>
                <a:srgbClr val="F57913"/>
              </a:buClr>
              <a:buSzPct val="120000"/>
            </a:pPr>
            <a:r>
              <a:rPr lang="en-US" sz="2500" dirty="0">
                <a:solidFill>
                  <a:schemeClr val="bg1">
                    <a:lumMod val="50000"/>
                  </a:schemeClr>
                </a:solidFill>
              </a:rPr>
              <a:t>Context Interface</a:t>
            </a:r>
            <a:endParaRPr lang="ru-RU" sz="2500" dirty="0">
              <a:solidFill>
                <a:schemeClr val="bg1">
                  <a:lumMod val="50000"/>
                </a:schemeClr>
              </a:solidFill>
            </a:endParaRPr>
          </a:p>
          <a:p>
            <a:pPr lvl="0">
              <a:spcAft>
                <a:spcPts val="3000"/>
              </a:spcAft>
              <a:buClr>
                <a:srgbClr val="F57913"/>
              </a:buClr>
              <a:buSzPct val="120000"/>
            </a:pPr>
            <a:r>
              <a:rPr lang="en-US" sz="2500" dirty="0">
                <a:solidFill>
                  <a:schemeClr val="bg1">
                    <a:lumMod val="50000"/>
                  </a:schemeClr>
                </a:solidFill>
              </a:rPr>
              <a:t>Possibility to easily add new actions</a:t>
            </a:r>
            <a:endParaRPr lang="ru-RU" sz="2500" dirty="0">
              <a:solidFill>
                <a:schemeClr val="bg1">
                  <a:lumMod val="50000"/>
                </a:schemeClr>
              </a:solidFill>
            </a:endParaRPr>
          </a:p>
          <a:p>
            <a:pPr lvl="0">
              <a:spcAft>
                <a:spcPts val="3000"/>
              </a:spcAft>
              <a:buClr>
                <a:srgbClr val="F57913"/>
              </a:buClr>
              <a:buSzPct val="120000"/>
            </a:pPr>
            <a:r>
              <a:rPr lang="en-US" sz="2500" dirty="0">
                <a:solidFill>
                  <a:schemeClr val="bg1">
                    <a:lumMod val="50000"/>
                  </a:schemeClr>
                </a:solidFill>
              </a:rPr>
              <a:t>Elements for brainstorming and </a:t>
            </a:r>
            <a:r>
              <a:rPr lang="en-US" sz="2500" dirty="0" err="1">
                <a:solidFill>
                  <a:schemeClr val="bg1">
                    <a:lumMod val="50000"/>
                  </a:schemeClr>
                </a:solidFill>
              </a:rPr>
              <a:t>decisioning</a:t>
            </a:r>
            <a:endParaRPr lang="ru-RU" sz="2500" dirty="0">
              <a:solidFill>
                <a:schemeClr val="bg1">
                  <a:lumMod val="50000"/>
                </a:schemeClr>
              </a:solidFill>
            </a:endParaRPr>
          </a:p>
          <a:p>
            <a:pPr>
              <a:spcAft>
                <a:spcPts val="3000"/>
              </a:spcAft>
              <a:buClr>
                <a:srgbClr val="F57913"/>
              </a:buClr>
              <a:buSzPct val="120000"/>
            </a:pPr>
            <a:r>
              <a:rPr lang="en-US" sz="2500" dirty="0" err="1">
                <a:solidFill>
                  <a:schemeClr val="bg1">
                    <a:lumMod val="50000"/>
                  </a:schemeClr>
                </a:solidFill>
              </a:rPr>
              <a:t>Gamification</a:t>
            </a:r>
            <a:r>
              <a:rPr lang="en-US" sz="2500" dirty="0">
                <a:solidFill>
                  <a:schemeClr val="bg1">
                    <a:lumMod val="50000"/>
                  </a:schemeClr>
                </a:solidFill>
              </a:rPr>
              <a:t> tools</a:t>
            </a:r>
            <a:endParaRPr lang="ru-RU" sz="250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250" y="1682765"/>
            <a:ext cx="576064" cy="5760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250" y="2474853"/>
            <a:ext cx="576064" cy="5760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250" y="3245237"/>
            <a:ext cx="576064" cy="5760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250" y="4037325"/>
            <a:ext cx="576064" cy="5760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250" y="4797152"/>
            <a:ext cx="576064" cy="5760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868602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Business Process Management</a:t>
            </a:r>
            <a:endParaRPr lang="ru-RU" dirty="0"/>
          </a:p>
        </p:txBody>
      </p:sp>
      <p:pic>
        <p:nvPicPr>
          <p:cNvPr id="4" name="Picture 2" descr="C:\Users\N.Ivakhnenko\Desktop\process_progress_EN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86" b="22441"/>
          <a:stretch/>
        </p:blipFill>
        <p:spPr bwMode="auto">
          <a:xfrm>
            <a:off x="538804" y="995586"/>
            <a:ext cx="8116386" cy="45063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87656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987824" y="845931"/>
            <a:ext cx="6084168" cy="2231342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BPMonline is a global provider of first-class Customer Relationship Management (CRM) and Business Process Management (BPM) solutions. Powerful and user-friendly, BPMonline CRM solution brings easy and affordable process management tools to CRM and sales professionals.</a:t>
            </a:r>
          </a:p>
          <a:p>
            <a:endParaRPr lang="en-US" sz="14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BPMonline is the winner of a number of prestigious CRM industry awards, including: 2013 Top 15 CRM Software Awards by ISM, CRM </a:t>
            </a:r>
            <a:r>
              <a:rPr lang="en-US" sz="1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Watchlist</a:t>
            </a:r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, European IT &amp; Software Excellence Awards 2013, CRM Excellence Award by TMC, Customer Service Rising Star and CRM Idol 2011.</a:t>
            </a:r>
            <a:endParaRPr lang="ru-RU" sz="14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265695" y="1062052"/>
            <a:ext cx="2554287" cy="1764924"/>
            <a:chOff x="265695" y="1062052"/>
            <a:chExt cx="2554287" cy="1764924"/>
          </a:xfrm>
        </p:grpSpPr>
        <p:pic>
          <p:nvPicPr>
            <p:cNvPr id="8194" name="Picture 2" descr="http://www.bpmonline.com/sites/default/files/award_0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0969" y="1062052"/>
              <a:ext cx="592556" cy="84879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196" name="Picture 4" descr="http://www.bpmonline.com/sites/default/files/award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91888" y="1246630"/>
              <a:ext cx="937946" cy="56946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198" name="Picture 6" descr="http://www.bpmonline.com/sites/default/files/images/EIT&amp;SEA-WINNER.jp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38760" y="1156281"/>
              <a:ext cx="595694" cy="63073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200" name="Picture 8" descr="http://www.bpmonline.com/sites/default/files/12.jp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5695" y="2207162"/>
              <a:ext cx="599187" cy="5991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202" name="Picture 10" descr="http://www.bpmonline.com/sites/default/files/image005.png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29626" y="2069161"/>
              <a:ext cx="480416" cy="75359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204" name="Picture 12" descr="http://www.bpmonline.com/sites/default/files/image003.png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05966" y="2141522"/>
              <a:ext cx="714016" cy="68545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About </a:t>
            </a:r>
            <a:r>
              <a:rPr lang="en-US" dirty="0" err="1" smtClean="0"/>
              <a:t>BPMonline</a:t>
            </a:r>
            <a:endParaRPr lang="ru-RU" dirty="0"/>
          </a:p>
        </p:txBody>
      </p:sp>
      <p:grpSp>
        <p:nvGrpSpPr>
          <p:cNvPr id="12" name="Group 11"/>
          <p:cNvGrpSpPr/>
          <p:nvPr/>
        </p:nvGrpSpPr>
        <p:grpSpPr>
          <a:xfrm>
            <a:off x="3266650" y="3284984"/>
            <a:ext cx="2594439" cy="2447364"/>
            <a:chOff x="3355722" y="3284984"/>
            <a:chExt cx="2594439" cy="2447364"/>
          </a:xfrm>
        </p:grpSpPr>
        <p:sp>
          <p:nvSpPr>
            <p:cNvPr id="19" name="Rectangle 18"/>
            <p:cNvSpPr/>
            <p:nvPr/>
          </p:nvSpPr>
          <p:spPr>
            <a:xfrm>
              <a:off x="3355722" y="3895691"/>
              <a:ext cx="2594439" cy="1836657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108000" lvl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ru-RU" sz="2800" dirty="0">
                  <a:solidFill>
                    <a:schemeClr val="accent6">
                      <a:lumMod val="75000"/>
                    </a:schemeClr>
                  </a:solidFill>
                  <a:ea typeface="Times New Roman"/>
                  <a:cs typeface="Calibri" pitchFamily="34" charset="0"/>
                </a:rPr>
                <a:t>10</a:t>
              </a:r>
              <a:r>
                <a:rPr lang="ru-RU" sz="1100" dirty="0">
                  <a:ea typeface="Times New Roman"/>
                  <a:cs typeface="Calibri" pitchFamily="34" charset="0"/>
                </a:rPr>
                <a:t> </a:t>
              </a:r>
              <a:r>
                <a:rPr lang="en-US" sz="1600" dirty="0">
                  <a:solidFill>
                    <a:srgbClr val="002060"/>
                  </a:solidFill>
                  <a:ea typeface="Times New Roman"/>
                  <a:cs typeface="Calibri" pitchFamily="34" charset="0"/>
                </a:rPr>
                <a:t>years</a:t>
              </a:r>
            </a:p>
            <a:p>
              <a:pPr marL="108000" lvl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sz="2800" dirty="0" smtClean="0">
                  <a:solidFill>
                    <a:schemeClr val="accent6">
                      <a:lumMod val="75000"/>
                    </a:schemeClr>
                  </a:solidFill>
                  <a:ea typeface="Times New Roman"/>
                  <a:cs typeface="Calibri" pitchFamily="34" charset="0"/>
                </a:rPr>
                <a:t>5</a:t>
              </a:r>
              <a:r>
                <a:rPr lang="ru-RU" sz="2800" dirty="0" smtClean="0">
                  <a:solidFill>
                    <a:schemeClr val="accent6">
                      <a:lumMod val="75000"/>
                    </a:schemeClr>
                  </a:solidFill>
                  <a:ea typeface="Times New Roman"/>
                  <a:cs typeface="Calibri" pitchFamily="34" charset="0"/>
                </a:rPr>
                <a:t> </a:t>
              </a:r>
              <a:r>
                <a:rPr lang="ru-RU" sz="2800" dirty="0">
                  <a:solidFill>
                    <a:schemeClr val="accent6">
                      <a:lumMod val="75000"/>
                    </a:schemeClr>
                  </a:solidFill>
                  <a:ea typeface="Times New Roman"/>
                  <a:cs typeface="Calibri" pitchFamily="34" charset="0"/>
                </a:rPr>
                <a:t>000 </a:t>
              </a:r>
              <a:r>
                <a:rPr lang="en-US" sz="1600" dirty="0">
                  <a:solidFill>
                    <a:srgbClr val="002060"/>
                  </a:solidFill>
                  <a:ea typeface="Times New Roman"/>
                  <a:cs typeface="Calibri" pitchFamily="34" charset="0"/>
                </a:rPr>
                <a:t>customers</a:t>
              </a:r>
              <a:endParaRPr lang="en-US" sz="1600" dirty="0">
                <a:solidFill>
                  <a:srgbClr val="002060"/>
                </a:solidFill>
                <a:cs typeface="Calibri" pitchFamily="34" charset="0"/>
              </a:endParaRPr>
            </a:p>
            <a:p>
              <a:pPr marL="108000" lvl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ru-RU" sz="2800" dirty="0" smtClean="0">
                  <a:solidFill>
                    <a:schemeClr val="accent6">
                      <a:lumMod val="75000"/>
                    </a:schemeClr>
                  </a:solidFill>
                  <a:ea typeface="Times New Roman"/>
                  <a:cs typeface="Calibri" pitchFamily="34" charset="0"/>
                </a:rPr>
                <a:t>3</a:t>
              </a:r>
              <a:r>
                <a:rPr lang="en-US" sz="2800" dirty="0" smtClean="0">
                  <a:solidFill>
                    <a:schemeClr val="accent6">
                      <a:lumMod val="75000"/>
                    </a:schemeClr>
                  </a:solidFill>
                  <a:ea typeface="Times New Roman"/>
                  <a:cs typeface="Calibri" pitchFamily="34" charset="0"/>
                </a:rPr>
                <a:t>5</a:t>
              </a:r>
              <a:r>
                <a:rPr lang="ru-RU" sz="2800" dirty="0" smtClean="0">
                  <a:solidFill>
                    <a:schemeClr val="accent6">
                      <a:lumMod val="75000"/>
                    </a:schemeClr>
                  </a:solidFill>
                  <a:ea typeface="Times New Roman"/>
                  <a:cs typeface="Calibri" pitchFamily="34" charset="0"/>
                </a:rPr>
                <a:t>0</a:t>
              </a:r>
              <a:r>
                <a:rPr lang="en-US" sz="2800" dirty="0" smtClean="0">
                  <a:solidFill>
                    <a:schemeClr val="accent6">
                      <a:lumMod val="75000"/>
                    </a:schemeClr>
                  </a:solidFill>
                  <a:ea typeface="Times New Roman"/>
                  <a:cs typeface="Calibri" pitchFamily="34" charset="0"/>
                </a:rPr>
                <a:t> </a:t>
              </a:r>
              <a:r>
                <a:rPr lang="en-US" sz="2800" dirty="0">
                  <a:solidFill>
                    <a:schemeClr val="accent6">
                      <a:lumMod val="75000"/>
                    </a:schemeClr>
                  </a:solidFill>
                  <a:ea typeface="Times New Roman"/>
                  <a:cs typeface="Calibri" pitchFamily="34" charset="0"/>
                </a:rPr>
                <a:t>000 </a:t>
              </a:r>
              <a:r>
                <a:rPr lang="en-US" sz="1600" dirty="0">
                  <a:solidFill>
                    <a:srgbClr val="002060"/>
                  </a:solidFill>
                  <a:ea typeface="Times New Roman"/>
                  <a:cs typeface="Calibri" pitchFamily="34" charset="0"/>
                </a:rPr>
                <a:t>end users</a:t>
              </a:r>
              <a:endParaRPr lang="en-US" sz="1600" dirty="0">
                <a:solidFill>
                  <a:srgbClr val="002060"/>
                </a:solidFill>
                <a:cs typeface="Calibri" pitchFamily="34" charset="0"/>
              </a:endParaRPr>
            </a:p>
          </p:txBody>
        </p:sp>
        <p:sp>
          <p:nvSpPr>
            <p:cNvPr id="20" name="Rectangle 19"/>
            <p:cNvSpPr/>
            <p:nvPr/>
          </p:nvSpPr>
          <p:spPr>
            <a:xfrm>
              <a:off x="3355722" y="3284984"/>
              <a:ext cx="2594439" cy="609801"/>
            </a:xfrm>
            <a:prstGeom prst="rect">
              <a:avLst/>
            </a:prstGeom>
            <a:solidFill>
              <a:srgbClr val="F5791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dirty="0"/>
                <a:t>EXPERIENCE</a:t>
              </a:r>
              <a:endParaRPr lang="ru-RU" dirty="0"/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6201396" y="3287705"/>
            <a:ext cx="2594439" cy="2447364"/>
            <a:chOff x="6302343" y="3287705"/>
            <a:chExt cx="2594439" cy="2447364"/>
          </a:xfrm>
        </p:grpSpPr>
        <p:sp>
          <p:nvSpPr>
            <p:cNvPr id="21" name="Rectangle 20"/>
            <p:cNvSpPr/>
            <p:nvPr/>
          </p:nvSpPr>
          <p:spPr>
            <a:xfrm>
              <a:off x="6302343" y="3898412"/>
              <a:ext cx="2594439" cy="1836657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180000" lvl="1">
                <a:lnSpc>
                  <a:spcPct val="120000"/>
                </a:lnSpc>
                <a:spcBef>
                  <a:spcPts val="0"/>
                </a:spcBef>
                <a:spcAft>
                  <a:spcPts val="1000"/>
                </a:spcAft>
              </a:pPr>
              <a:r>
                <a:rPr lang="en-US" sz="1600" dirty="0">
                  <a:solidFill>
                    <a:srgbClr val="002060"/>
                  </a:solidFill>
                  <a:ea typeface="Times New Roman"/>
                  <a:cs typeface="Calibri" pitchFamily="34" charset="0"/>
                </a:rPr>
                <a:t>Open Configuration</a:t>
              </a:r>
            </a:p>
            <a:p>
              <a:pPr marL="180000" lvl="1">
                <a:lnSpc>
                  <a:spcPct val="120000"/>
                </a:lnSpc>
                <a:spcBef>
                  <a:spcPts val="0"/>
                </a:spcBef>
                <a:spcAft>
                  <a:spcPts val="1000"/>
                </a:spcAft>
              </a:pPr>
              <a:r>
                <a:rPr lang="en-US" sz="1600" dirty="0">
                  <a:solidFill>
                    <a:srgbClr val="002060"/>
                  </a:solidFill>
                  <a:ea typeface="Times New Roman"/>
                  <a:cs typeface="Calibri" pitchFamily="34" charset="0"/>
                </a:rPr>
                <a:t>BPM+CRM</a:t>
              </a:r>
            </a:p>
            <a:p>
              <a:pPr marL="180000" lvl="1">
                <a:lnSpc>
                  <a:spcPct val="120000"/>
                </a:lnSpc>
                <a:spcBef>
                  <a:spcPts val="0"/>
                </a:spcBef>
                <a:spcAft>
                  <a:spcPts val="1000"/>
                </a:spcAft>
              </a:pPr>
              <a:r>
                <a:rPr lang="en-US" sz="1600" dirty="0">
                  <a:solidFill>
                    <a:srgbClr val="002060"/>
                  </a:solidFill>
                  <a:ea typeface="Times New Roman"/>
                  <a:cs typeface="Calibri" pitchFamily="34" charset="0"/>
                </a:rPr>
                <a:t>Dedicated Customer</a:t>
              </a:r>
              <a:r>
                <a:rPr lang="en-US" sz="1600" dirty="0">
                  <a:solidFill>
                    <a:schemeClr val="bg1">
                      <a:lumMod val="50000"/>
                    </a:schemeClr>
                  </a:solidFill>
                  <a:ea typeface="Times New Roman"/>
                  <a:cs typeface="Calibri" pitchFamily="34" charset="0"/>
                </a:rPr>
                <a:t> </a:t>
              </a:r>
              <a:r>
                <a:rPr lang="en-US" sz="1600" dirty="0">
                  <a:solidFill>
                    <a:srgbClr val="E36C0A"/>
                  </a:solidFill>
                  <a:ea typeface="Times New Roman"/>
                  <a:cs typeface="Calibri" pitchFamily="34" charset="0"/>
                </a:rPr>
                <a:t>Success </a:t>
              </a:r>
              <a:r>
                <a:rPr lang="en-US" sz="1600" dirty="0" smtClean="0">
                  <a:solidFill>
                    <a:srgbClr val="002060"/>
                  </a:solidFill>
                  <a:ea typeface="Times New Roman"/>
                  <a:cs typeface="Calibri" pitchFamily="34" charset="0"/>
                </a:rPr>
                <a:t>Approach</a:t>
              </a:r>
              <a:endParaRPr lang="en-US" sz="1600" dirty="0">
                <a:solidFill>
                  <a:srgbClr val="002060"/>
                </a:solidFill>
                <a:ea typeface="Times New Roman"/>
                <a:cs typeface="Calibri" pitchFamily="34" charset="0"/>
              </a:endParaRPr>
            </a:p>
          </p:txBody>
        </p:sp>
        <p:sp>
          <p:nvSpPr>
            <p:cNvPr id="22" name="Rectangle 21"/>
            <p:cNvSpPr/>
            <p:nvPr/>
          </p:nvSpPr>
          <p:spPr>
            <a:xfrm>
              <a:off x="6302343" y="3287705"/>
              <a:ext cx="2594439" cy="609801"/>
            </a:xfrm>
            <a:prstGeom prst="rect">
              <a:avLst/>
            </a:prstGeom>
            <a:solidFill>
              <a:srgbClr val="4EB9D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dirty="0"/>
                <a:t>PLATFORM</a:t>
              </a:r>
              <a:endParaRPr lang="ru-RU" dirty="0"/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347278" y="3284984"/>
            <a:ext cx="2594439" cy="2448271"/>
            <a:chOff x="412600" y="3284984"/>
            <a:chExt cx="2594439" cy="2448271"/>
          </a:xfrm>
        </p:grpSpPr>
        <p:sp>
          <p:nvSpPr>
            <p:cNvPr id="14" name="Rectangle 13"/>
            <p:cNvSpPr/>
            <p:nvPr/>
          </p:nvSpPr>
          <p:spPr>
            <a:xfrm>
              <a:off x="412600" y="3896598"/>
              <a:ext cx="2594439" cy="1836657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180000" lvl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sz="2800" dirty="0" smtClean="0">
                  <a:solidFill>
                    <a:srgbClr val="E36C0A"/>
                  </a:solidFill>
                  <a:ea typeface="Times New Roman"/>
                  <a:cs typeface="Calibri" pitchFamily="34" charset="0"/>
                </a:rPr>
                <a:t>40</a:t>
              </a:r>
              <a:r>
                <a:rPr lang="ru-RU" sz="2800" dirty="0" smtClean="0">
                  <a:solidFill>
                    <a:srgbClr val="E36C0A"/>
                  </a:solidFill>
                  <a:ea typeface="Times New Roman"/>
                  <a:cs typeface="Calibri" pitchFamily="34" charset="0"/>
                </a:rPr>
                <a:t>0</a:t>
              </a:r>
              <a:r>
                <a:rPr lang="ru-RU" sz="2800" dirty="0" smtClean="0">
                  <a:solidFill>
                    <a:schemeClr val="bg1">
                      <a:lumMod val="50000"/>
                    </a:schemeClr>
                  </a:solidFill>
                  <a:ea typeface="Times New Roman"/>
                  <a:cs typeface="Calibri" pitchFamily="34" charset="0"/>
                </a:rPr>
                <a:t> </a:t>
              </a:r>
              <a:r>
                <a:rPr lang="en-US" sz="1600" dirty="0">
                  <a:solidFill>
                    <a:srgbClr val="002060"/>
                  </a:solidFill>
                  <a:ea typeface="Times New Roman"/>
                  <a:cs typeface="Calibri" pitchFamily="34" charset="0"/>
                </a:rPr>
                <a:t>employees</a:t>
              </a:r>
            </a:p>
            <a:p>
              <a:pPr marL="180000" lvl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ru-RU" sz="2800" dirty="0">
                  <a:solidFill>
                    <a:srgbClr val="E36C0A"/>
                  </a:solidFill>
                  <a:ea typeface="Times New Roman"/>
                  <a:cs typeface="Calibri" pitchFamily="34" charset="0"/>
                </a:rPr>
                <a:t>250</a:t>
              </a:r>
              <a:r>
                <a:rPr lang="ru-RU" sz="1600" dirty="0">
                  <a:solidFill>
                    <a:schemeClr val="bg1">
                      <a:lumMod val="50000"/>
                    </a:schemeClr>
                  </a:solidFill>
                  <a:ea typeface="Times New Roman"/>
                  <a:cs typeface="Calibri" pitchFamily="34" charset="0"/>
                </a:rPr>
                <a:t> </a:t>
              </a:r>
              <a:r>
                <a:rPr lang="en-US" sz="1600" dirty="0">
                  <a:solidFill>
                    <a:srgbClr val="002060"/>
                  </a:solidFill>
                  <a:ea typeface="Times New Roman"/>
                  <a:cs typeface="Calibri" pitchFamily="34" charset="0"/>
                </a:rPr>
                <a:t>partners</a:t>
              </a:r>
            </a:p>
            <a:p>
              <a:pPr marL="180000" lvl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ru-RU" sz="2800" dirty="0">
                  <a:solidFill>
                    <a:srgbClr val="E36C0A"/>
                  </a:solidFill>
                  <a:ea typeface="Times New Roman"/>
                  <a:cs typeface="Calibri" pitchFamily="34" charset="0"/>
                </a:rPr>
                <a:t>3</a:t>
              </a:r>
              <a:r>
                <a:rPr lang="en-US" sz="2800" dirty="0" smtClean="0">
                  <a:solidFill>
                    <a:srgbClr val="E36C0A"/>
                  </a:solidFill>
                  <a:ea typeface="Times New Roman"/>
                  <a:cs typeface="Calibri" pitchFamily="34" charset="0"/>
                </a:rPr>
                <a:t>5 </a:t>
              </a:r>
              <a:r>
                <a:rPr lang="en-US" sz="1600" dirty="0" smtClean="0">
                  <a:solidFill>
                    <a:srgbClr val="002060"/>
                  </a:solidFill>
                  <a:ea typeface="Times New Roman"/>
                  <a:cs typeface="Calibri" pitchFamily="34" charset="0"/>
                </a:rPr>
                <a:t>countries</a:t>
              </a:r>
              <a:endParaRPr lang="en-US" sz="1600" dirty="0">
                <a:solidFill>
                  <a:srgbClr val="002060"/>
                </a:solidFill>
                <a:ea typeface="Times New Roman"/>
                <a:cs typeface="Calibri" pitchFamily="34" charset="0"/>
              </a:endParaRPr>
            </a:p>
          </p:txBody>
        </p:sp>
        <p:sp>
          <p:nvSpPr>
            <p:cNvPr id="35" name="Rectangle 34"/>
            <p:cNvSpPr/>
            <p:nvPr/>
          </p:nvSpPr>
          <p:spPr>
            <a:xfrm>
              <a:off x="412600" y="3284984"/>
              <a:ext cx="2594439" cy="609801"/>
            </a:xfrm>
            <a:prstGeom prst="rect">
              <a:avLst/>
            </a:prstGeom>
            <a:solidFill>
              <a:srgbClr val="92C86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dirty="0" smtClean="0"/>
                <a:t>COMPANY</a:t>
              </a:r>
              <a:endParaRPr lang="ru-RU" dirty="0"/>
            </a:p>
          </p:txBody>
        </p:sp>
      </p:grpSp>
    </p:spTree>
    <p:extLst>
      <p:ext uri="{BB962C8B-B14F-4D97-AF65-F5344CB8AC3E}">
        <p14:creationId xmlns:p14="http://schemas.microsoft.com/office/powerpoint/2010/main" val="4205467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Conclusion: business outcomes</a:t>
            </a:r>
            <a:endParaRPr lang="ru-RU" dirty="0"/>
          </a:p>
        </p:txBody>
      </p:sp>
      <p:sp>
        <p:nvSpPr>
          <p:cNvPr id="3" name="Rectangle 2"/>
          <p:cNvSpPr/>
          <p:nvPr/>
        </p:nvSpPr>
        <p:spPr>
          <a:xfrm>
            <a:off x="978446" y="1271676"/>
            <a:ext cx="3866728" cy="47602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2000"/>
              </a:spcAft>
              <a:buClr>
                <a:schemeClr val="accent6">
                  <a:lumMod val="75000"/>
                </a:schemeClr>
              </a:buClr>
              <a:buSzPct val="120000"/>
            </a:pPr>
            <a:r>
              <a:rPr lang="en-US" sz="2200" dirty="0" smtClean="0">
                <a:solidFill>
                  <a:schemeClr val="tx2"/>
                </a:solidFill>
              </a:rPr>
              <a:t>Clear </a:t>
            </a:r>
            <a:r>
              <a:rPr lang="en-US" sz="2200" dirty="0">
                <a:solidFill>
                  <a:schemeClr val="tx2"/>
                </a:solidFill>
              </a:rPr>
              <a:t>picture of actions </a:t>
            </a:r>
            <a:r>
              <a:rPr lang="en-US" sz="2200" dirty="0" smtClean="0">
                <a:solidFill>
                  <a:schemeClr val="tx2"/>
                </a:solidFill>
              </a:rPr>
              <a:t/>
            </a:r>
            <a:br>
              <a:rPr lang="en-US" sz="2200" dirty="0" smtClean="0">
                <a:solidFill>
                  <a:schemeClr val="tx2"/>
                </a:solidFill>
              </a:rPr>
            </a:br>
            <a:r>
              <a:rPr lang="en-US" sz="2200" dirty="0" smtClean="0">
                <a:solidFill>
                  <a:schemeClr val="tx2"/>
                </a:solidFill>
              </a:rPr>
              <a:t>and </a:t>
            </a:r>
            <a:r>
              <a:rPr lang="en-US" sz="2200" dirty="0">
                <a:solidFill>
                  <a:schemeClr val="tx2"/>
                </a:solidFill>
              </a:rPr>
              <a:t>real performance</a:t>
            </a:r>
          </a:p>
          <a:p>
            <a:pPr>
              <a:spcAft>
                <a:spcPts val="2000"/>
              </a:spcAft>
              <a:buClr>
                <a:schemeClr val="accent6">
                  <a:lumMod val="75000"/>
                </a:schemeClr>
              </a:buClr>
              <a:buSzPct val="120000"/>
            </a:pPr>
            <a:r>
              <a:rPr lang="en-US" sz="2200" dirty="0" smtClean="0">
                <a:solidFill>
                  <a:schemeClr val="tx2"/>
                </a:solidFill>
              </a:rPr>
              <a:t>Possibility </a:t>
            </a:r>
            <a:r>
              <a:rPr lang="en-US" sz="2200" dirty="0">
                <a:solidFill>
                  <a:schemeClr val="tx2"/>
                </a:solidFill>
              </a:rPr>
              <a:t>to analyze and improve every single step </a:t>
            </a:r>
            <a:r>
              <a:rPr lang="en-US" sz="2200" dirty="0" smtClean="0">
                <a:solidFill>
                  <a:schemeClr val="tx2"/>
                </a:solidFill>
              </a:rPr>
              <a:t/>
            </a:r>
            <a:br>
              <a:rPr lang="en-US" sz="2200" dirty="0" smtClean="0">
                <a:solidFill>
                  <a:schemeClr val="tx2"/>
                </a:solidFill>
              </a:rPr>
            </a:br>
            <a:r>
              <a:rPr lang="en-US" sz="2200" dirty="0" smtClean="0">
                <a:solidFill>
                  <a:schemeClr val="tx2"/>
                </a:solidFill>
              </a:rPr>
              <a:t>in </a:t>
            </a:r>
            <a:r>
              <a:rPr lang="en-US" sz="2200" dirty="0">
                <a:solidFill>
                  <a:schemeClr val="tx2"/>
                </a:solidFill>
              </a:rPr>
              <a:t>sales processes</a:t>
            </a:r>
          </a:p>
          <a:p>
            <a:pPr>
              <a:spcAft>
                <a:spcPts val="2000"/>
              </a:spcAft>
              <a:buClr>
                <a:schemeClr val="accent6">
                  <a:lumMod val="75000"/>
                </a:schemeClr>
              </a:buClr>
              <a:buSzPct val="120000"/>
            </a:pPr>
            <a:r>
              <a:rPr lang="en-US" sz="2200" dirty="0" smtClean="0">
                <a:solidFill>
                  <a:schemeClr val="tx2"/>
                </a:solidFill>
              </a:rPr>
              <a:t>Boost </a:t>
            </a:r>
            <a:r>
              <a:rPr lang="en-US" sz="2200" dirty="0">
                <a:solidFill>
                  <a:schemeClr val="tx2"/>
                </a:solidFill>
              </a:rPr>
              <a:t>sales productivity</a:t>
            </a:r>
          </a:p>
          <a:p>
            <a:pPr>
              <a:spcAft>
                <a:spcPts val="2000"/>
              </a:spcAft>
              <a:buClr>
                <a:schemeClr val="accent6">
                  <a:lumMod val="75000"/>
                </a:schemeClr>
              </a:buClr>
              <a:buSzPct val="120000"/>
            </a:pPr>
            <a:r>
              <a:rPr lang="en-US" sz="2200" dirty="0" smtClean="0">
                <a:solidFill>
                  <a:schemeClr val="tx2"/>
                </a:solidFill>
              </a:rPr>
              <a:t>Increase </a:t>
            </a:r>
            <a:r>
              <a:rPr lang="en-US" sz="2200" dirty="0">
                <a:solidFill>
                  <a:schemeClr val="tx2"/>
                </a:solidFill>
              </a:rPr>
              <a:t>number of win </a:t>
            </a:r>
            <a:r>
              <a:rPr lang="en-US" sz="2200" dirty="0" smtClean="0">
                <a:solidFill>
                  <a:schemeClr val="tx2"/>
                </a:solidFill>
              </a:rPr>
              <a:t>rates</a:t>
            </a:r>
          </a:p>
          <a:p>
            <a:pPr>
              <a:spcAft>
                <a:spcPts val="2000"/>
              </a:spcAft>
              <a:buClr>
                <a:schemeClr val="accent6">
                  <a:lumMod val="75000"/>
                </a:schemeClr>
              </a:buClr>
              <a:buSzPct val="120000"/>
            </a:pPr>
            <a:r>
              <a:rPr lang="en-US" sz="2200" dirty="0" smtClean="0">
                <a:solidFill>
                  <a:schemeClr val="tx2"/>
                </a:solidFill>
              </a:rPr>
              <a:t>Ability to drive changes </a:t>
            </a:r>
            <a:br>
              <a:rPr lang="en-US" sz="2200" dirty="0" smtClean="0">
                <a:solidFill>
                  <a:schemeClr val="tx2"/>
                </a:solidFill>
              </a:rPr>
            </a:br>
            <a:r>
              <a:rPr lang="en-US" sz="2200" dirty="0" smtClean="0">
                <a:solidFill>
                  <a:schemeClr val="tx2"/>
                </a:solidFill>
              </a:rPr>
              <a:t>on the fly</a:t>
            </a:r>
          </a:p>
          <a:p>
            <a:pPr>
              <a:spcAft>
                <a:spcPts val="2000"/>
              </a:spcAft>
            </a:pPr>
            <a:endParaRPr lang="en-US" sz="22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96" b="1834"/>
          <a:stretch/>
        </p:blipFill>
        <p:spPr bwMode="auto">
          <a:xfrm>
            <a:off x="5148064" y="2204864"/>
            <a:ext cx="3655488" cy="19761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27467" y="1247641"/>
            <a:ext cx="1689889" cy="4617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27467" y="2178441"/>
            <a:ext cx="1689889" cy="4617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27467" y="3439978"/>
            <a:ext cx="1689889" cy="4617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27467" y="4047616"/>
            <a:ext cx="1689889" cy="4617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8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27467" y="4638269"/>
            <a:ext cx="1689889" cy="4617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09633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300"/>
                            </p:stCondLst>
                            <p:childTnLst>
                              <p:par>
                                <p:cTn id="1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3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3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00"/>
                            </p:stCondLst>
                            <p:childTnLst>
                              <p:par>
                                <p:cTn id="2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3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3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00"/>
                            </p:stCondLst>
                            <p:childTnLst>
                              <p:par>
                                <p:cTn id="3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3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3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00"/>
                            </p:stCondLst>
                            <p:childTnLst>
                              <p:par>
                                <p:cTn id="4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3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3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300"/>
                            </p:stCondLst>
                            <p:childTnLst>
                              <p:par>
                                <p:cTn id="5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1010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80145"/>
          </a:xfrm>
        </p:spPr>
        <p:txBody>
          <a:bodyPr>
            <a:noAutofit/>
          </a:bodyPr>
          <a:lstStyle/>
          <a:p>
            <a:pPr marL="180000" indent="0" algn="l">
              <a:lnSpc>
                <a:spcPct val="150000"/>
              </a:lnSpc>
            </a:pPr>
            <a:r>
              <a:rPr lang="en-US" sz="3000" dirty="0">
                <a:solidFill>
                  <a:schemeClr val="accent6">
                    <a:lumMod val="75000"/>
                  </a:schemeClr>
                </a:solidFill>
              </a:rPr>
              <a:t>2 Strategies to Ensure Sales Volumes</a:t>
            </a:r>
            <a:endParaRPr lang="ru-RU" sz="3000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13" name="Picture 3" descr="C:\Users\Valued Customer\Pictures\Dreamstime\Cutout\dreamstime_1110237762R7dtKR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72198" y="2722675"/>
            <a:ext cx="1857356" cy="1238238"/>
          </a:xfrm>
          <a:prstGeom prst="rect">
            <a:avLst/>
          </a:prstGeom>
          <a:noFill/>
        </p:spPr>
      </p:pic>
      <p:sp>
        <p:nvSpPr>
          <p:cNvPr id="15" name="AutoShape 4"/>
          <p:cNvSpPr>
            <a:spLocks noChangeArrowheads="1"/>
          </p:cNvSpPr>
          <p:nvPr/>
        </p:nvSpPr>
        <p:spPr bwMode="gray">
          <a:xfrm>
            <a:off x="357158" y="936155"/>
            <a:ext cx="3714776" cy="4797101"/>
          </a:xfrm>
          <a:prstGeom prst="rect">
            <a:avLst/>
          </a:prstGeom>
          <a:solidFill>
            <a:schemeClr val="bg1"/>
          </a:solidFill>
          <a:ln w="25400" algn="ctr">
            <a:solidFill>
              <a:schemeClr val="bg1">
                <a:lumMod val="85000"/>
              </a:schemeClr>
            </a:solidFill>
            <a:miter lim="800000"/>
            <a:headEnd/>
            <a:tailEnd/>
          </a:ln>
          <a:effectLst/>
        </p:spPr>
        <p:txBody>
          <a:bodyPr lIns="90000" tIns="90000" rIns="90000" bIns="90000"/>
          <a:lstStyle/>
          <a:p>
            <a:pPr marL="177800" indent="-177800" eaLnBrk="1" hangingPunct="1">
              <a:lnSpc>
                <a:spcPct val="106000"/>
              </a:lnSpc>
              <a:spcBef>
                <a:spcPct val="80000"/>
              </a:spcBef>
              <a:buClr>
                <a:schemeClr val="tx1"/>
              </a:buClr>
              <a:buFont typeface="Wingdings 2" pitchFamily="18" charset="2"/>
              <a:buNone/>
            </a:pPr>
            <a:endParaRPr lang="en-GB" sz="1400" dirty="0">
              <a:latin typeface="+mj-lt"/>
              <a:ea typeface="ＭＳ Ｐゴシック" pitchFamily="50" charset="-128"/>
            </a:endParaRPr>
          </a:p>
        </p:txBody>
      </p:sp>
      <p:sp>
        <p:nvSpPr>
          <p:cNvPr id="16" name="AutoShape 5"/>
          <p:cNvSpPr>
            <a:spLocks noChangeArrowheads="1"/>
          </p:cNvSpPr>
          <p:nvPr/>
        </p:nvSpPr>
        <p:spPr bwMode="gray">
          <a:xfrm flipH="1">
            <a:off x="5000628" y="936155"/>
            <a:ext cx="3808408" cy="4797101"/>
          </a:xfrm>
          <a:prstGeom prst="rect">
            <a:avLst/>
          </a:prstGeom>
          <a:solidFill>
            <a:schemeClr val="bg1"/>
          </a:solidFill>
          <a:ln w="25400" algn="ctr">
            <a:solidFill>
              <a:schemeClr val="bg1">
                <a:lumMod val="85000"/>
              </a:schemeClr>
            </a:solidFill>
            <a:miter lim="800000"/>
            <a:headEnd/>
            <a:tailEnd/>
          </a:ln>
          <a:effectLst/>
        </p:spPr>
        <p:txBody>
          <a:bodyPr lIns="90000" tIns="90000" rIns="90000" bIns="90000"/>
          <a:lstStyle/>
          <a:p>
            <a:pPr marL="714375" indent="-350838" eaLnBrk="1" hangingPunct="1">
              <a:lnSpc>
                <a:spcPct val="106000"/>
              </a:lnSpc>
              <a:spcBef>
                <a:spcPct val="80000"/>
              </a:spcBef>
              <a:buClr>
                <a:schemeClr val="tx1"/>
              </a:buClr>
              <a:buFont typeface="Wingdings 2" pitchFamily="18" charset="2"/>
              <a:buNone/>
            </a:pPr>
            <a:endParaRPr lang="en-GB" sz="1400" dirty="0">
              <a:latin typeface="+mj-lt"/>
              <a:ea typeface="ＭＳ Ｐゴシック" pitchFamily="50" charset="-128"/>
            </a:endParaRPr>
          </a:p>
        </p:txBody>
      </p:sp>
      <p:sp>
        <p:nvSpPr>
          <p:cNvPr id="14" name="Oval 3"/>
          <p:cNvSpPr>
            <a:spLocks noChangeArrowheads="1"/>
          </p:cNvSpPr>
          <p:nvPr/>
        </p:nvSpPr>
        <p:spPr bwMode="auto">
          <a:xfrm>
            <a:off x="3852178" y="1124744"/>
            <a:ext cx="1319907" cy="1121754"/>
          </a:xfrm>
          <a:prstGeom prst="rect">
            <a:avLst/>
          </a:prstGeom>
          <a:solidFill>
            <a:srgbClr val="4EB9DA"/>
          </a:solidFill>
          <a:ln w="0">
            <a:noFill/>
            <a:headEnd/>
            <a:tailEnd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tIns="91440" bIns="91440" anchor="ctr"/>
          <a:lstStyle/>
          <a:p>
            <a:pPr algn="ctr"/>
            <a:r>
              <a:rPr lang="en-US" dirty="0">
                <a:latin typeface="+mj-lt"/>
                <a:ea typeface="ＭＳ Ｐゴシック" pitchFamily="50" charset="-128"/>
              </a:rPr>
              <a:t>Sales </a:t>
            </a:r>
          </a:p>
          <a:p>
            <a:pPr algn="ctr"/>
            <a:r>
              <a:rPr lang="en-US" dirty="0">
                <a:latin typeface="+mj-lt"/>
                <a:ea typeface="ＭＳ Ｐゴシック" pitchFamily="50" charset="-128"/>
              </a:rPr>
              <a:t>Strategies</a:t>
            </a:r>
          </a:p>
        </p:txBody>
      </p:sp>
      <p:pic>
        <p:nvPicPr>
          <p:cNvPr id="10" name="Picture 2" descr="http://cache3.asset-cache.net/xc/skd188621sdc.jpg?v=1&amp;c=NewsMaker&amp;k=2&amp;d=21B406FE0DF14A39EC1713AEE2A5655D92FCAA60A6547C11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4F4F4"/>
              </a:clrFrom>
              <a:clrTo>
                <a:srgbClr val="F4F4F4">
                  <a:alpha val="0"/>
                </a:srgbClr>
              </a:clrTo>
            </a:clrChange>
          </a:blip>
          <a:srcRect l="8086" t="10521" r="2721" b="11636"/>
          <a:stretch>
            <a:fillRect/>
          </a:stretch>
        </p:blipFill>
        <p:spPr bwMode="auto">
          <a:xfrm>
            <a:off x="685773" y="5040537"/>
            <a:ext cx="628654" cy="4509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2" descr="C:\Users\Valued Customer\Pictures\Dreamstime\Cutout\dreamstime_257827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619672" y="944639"/>
            <a:ext cx="1285884" cy="13494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9" name="Rectangle 7"/>
          <p:cNvSpPr>
            <a:spLocks noChangeArrowheads="1"/>
          </p:cNvSpPr>
          <p:nvPr/>
        </p:nvSpPr>
        <p:spPr bwMode="gray">
          <a:xfrm flipH="1">
            <a:off x="1557925" y="779323"/>
            <a:ext cx="1285883" cy="263149"/>
          </a:xfrm>
          <a:prstGeom prst="rect">
            <a:avLst/>
          </a:prstGeom>
          <a:solidFill>
            <a:schemeClr val="bg1"/>
          </a:solidFill>
          <a:ln w="12700" cap="rnd" algn="ctr">
            <a:noFill/>
            <a:miter lim="800000"/>
            <a:headEnd/>
            <a:tailEnd/>
          </a:ln>
          <a:effectLst/>
        </p:spPr>
        <p:txBody>
          <a:bodyPr wrap="square" lIns="72000" tIns="0" rIns="72000" bIns="0" anchor="ctr" anchorCtr="1">
            <a:spAutoFit/>
          </a:bodyPr>
          <a:lstStyle/>
          <a:p>
            <a:pPr algn="ctr">
              <a:lnSpc>
                <a:spcPct val="95000"/>
              </a:lnSpc>
              <a:spcBef>
                <a:spcPct val="0"/>
              </a:spcBef>
            </a:pPr>
            <a:r>
              <a:rPr lang="en-US" dirty="0" smtClean="0">
                <a:solidFill>
                  <a:schemeClr val="tx2"/>
                </a:solidFill>
                <a:latin typeface="+mj-lt"/>
              </a:rPr>
              <a:t>People</a:t>
            </a:r>
            <a:endParaRPr lang="en-US" dirty="0">
              <a:solidFill>
                <a:schemeClr val="tx2"/>
              </a:solidFill>
              <a:latin typeface="+mj-lt"/>
            </a:endParaRPr>
          </a:p>
        </p:txBody>
      </p:sp>
      <p:pic>
        <p:nvPicPr>
          <p:cNvPr id="22" name="Picture 3" descr="C:\Users\Valued Customer\Pictures\Dreamstime\Cutout\dreamstime_1110237762R7dtKR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057030" y="1151039"/>
            <a:ext cx="1714510" cy="10001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8" name="Rectangle 7"/>
          <p:cNvSpPr>
            <a:spLocks noChangeArrowheads="1"/>
          </p:cNvSpPr>
          <p:nvPr/>
        </p:nvSpPr>
        <p:spPr bwMode="gray">
          <a:xfrm flipH="1">
            <a:off x="6218337" y="779323"/>
            <a:ext cx="1414471" cy="263149"/>
          </a:xfrm>
          <a:prstGeom prst="rect">
            <a:avLst/>
          </a:prstGeom>
          <a:solidFill>
            <a:schemeClr val="bg1"/>
          </a:solidFill>
          <a:ln w="12700" cap="rnd" algn="ctr">
            <a:noFill/>
            <a:miter lim="800000"/>
            <a:headEnd/>
            <a:tailEnd/>
          </a:ln>
          <a:effectLst/>
        </p:spPr>
        <p:txBody>
          <a:bodyPr wrap="square" lIns="72000" tIns="0" rIns="72000" bIns="0" anchor="ctr" anchorCtr="1">
            <a:spAutoFit/>
          </a:bodyPr>
          <a:lstStyle/>
          <a:p>
            <a:pPr algn="ctr">
              <a:lnSpc>
                <a:spcPct val="95000"/>
              </a:lnSpc>
              <a:spcBef>
                <a:spcPct val="0"/>
              </a:spcBef>
            </a:pPr>
            <a:r>
              <a:rPr lang="en-US" dirty="0" smtClean="0">
                <a:solidFill>
                  <a:schemeClr val="tx2"/>
                </a:solidFill>
                <a:latin typeface="+mj-lt"/>
              </a:rPr>
              <a:t>Processes</a:t>
            </a:r>
          </a:p>
        </p:txBody>
      </p:sp>
      <p:sp>
        <p:nvSpPr>
          <p:cNvPr id="23" name="Rectangle 3"/>
          <p:cNvSpPr txBox="1">
            <a:spLocks noChangeArrowheads="1"/>
          </p:cNvSpPr>
          <p:nvPr/>
        </p:nvSpPr>
        <p:spPr bwMode="gray">
          <a:xfrm>
            <a:off x="428596" y="2365485"/>
            <a:ext cx="3500462" cy="50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ctr">
              <a:lnSpc>
                <a:spcPct val="90000"/>
              </a:lnSpc>
              <a:spcBef>
                <a:spcPct val="20000"/>
              </a:spcBef>
            </a:pPr>
            <a:r>
              <a:rPr lang="en-US" dirty="0" smtClean="0">
                <a:solidFill>
                  <a:srgbClr val="1F497D"/>
                </a:solidFill>
                <a:latin typeface="+mj-lt"/>
              </a:rPr>
              <a:t>Hire and train Gifted Professionals</a:t>
            </a:r>
            <a:endParaRPr lang="en-US" dirty="0">
              <a:solidFill>
                <a:srgbClr val="1F497D"/>
              </a:solidFill>
              <a:latin typeface="+mj-lt"/>
            </a:endParaRPr>
          </a:p>
        </p:txBody>
      </p:sp>
      <p:sp>
        <p:nvSpPr>
          <p:cNvPr id="24" name="Pentagon 23"/>
          <p:cNvSpPr/>
          <p:nvPr/>
        </p:nvSpPr>
        <p:spPr bwMode="auto">
          <a:xfrm>
            <a:off x="500033" y="3294179"/>
            <a:ext cx="1236485" cy="428628"/>
          </a:xfrm>
          <a:prstGeom prst="homePlate">
            <a:avLst>
              <a:gd name="adj" fmla="val 67144"/>
            </a:avLst>
          </a:prstGeom>
          <a:solidFill>
            <a:srgbClr val="F68938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400" dirty="0" smtClean="0">
                <a:latin typeface="+mj-lt"/>
                <a:cs typeface="Arial" pitchFamily="34" charset="0"/>
              </a:rPr>
              <a:t>Condition</a:t>
            </a:r>
            <a:endParaRPr kumimoji="0" lang="ru-RU" sz="140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j-lt"/>
              <a:cs typeface="Arial" pitchFamily="34" charset="0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1643042" y="3252220"/>
            <a:ext cx="2357454" cy="10895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20000"/>
              </a:spcBef>
            </a:pPr>
            <a:r>
              <a:rPr lang="en-US" sz="1200" dirty="0">
                <a:solidFill>
                  <a:srgbClr val="1F497D"/>
                </a:solidFill>
                <a:latin typeface="+mj-lt"/>
              </a:rPr>
              <a:t>Specialists are to meet following requirements: </a:t>
            </a:r>
          </a:p>
          <a:p>
            <a:pPr lvl="0">
              <a:spcBef>
                <a:spcPct val="20000"/>
              </a:spcBef>
            </a:pPr>
            <a:endParaRPr lang="en-US" sz="1200" dirty="0">
              <a:solidFill>
                <a:srgbClr val="1F497D"/>
              </a:solidFill>
              <a:latin typeface="+mj-lt"/>
            </a:endParaRPr>
          </a:p>
          <a:p>
            <a:pPr lvl="0">
              <a:spcBef>
                <a:spcPct val="20000"/>
              </a:spcBef>
            </a:pPr>
            <a:r>
              <a:rPr lang="en-US" sz="1200" dirty="0">
                <a:solidFill>
                  <a:srgbClr val="1F497D"/>
                </a:solidFill>
                <a:latin typeface="+mj-lt"/>
              </a:rPr>
              <a:t>High self-organization, focus on earning profits</a:t>
            </a:r>
          </a:p>
        </p:txBody>
      </p:sp>
      <p:sp>
        <p:nvSpPr>
          <p:cNvPr id="26" name="Rectangle 25"/>
          <p:cNvSpPr/>
          <p:nvPr/>
        </p:nvSpPr>
        <p:spPr>
          <a:xfrm>
            <a:off x="1285852" y="4859786"/>
            <a:ext cx="2571768" cy="7940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lnSpc>
                <a:spcPct val="90000"/>
              </a:lnSpc>
              <a:spcBef>
                <a:spcPct val="20000"/>
              </a:spcBef>
              <a:buClr>
                <a:srgbClr val="F68938"/>
              </a:buClr>
              <a:buSzPct val="130000"/>
              <a:buFont typeface="Arial" pitchFamily="34" charset="0"/>
              <a:buChar char="•"/>
            </a:pPr>
            <a:r>
              <a:rPr lang="en-US" sz="1200" dirty="0">
                <a:solidFill>
                  <a:srgbClr val="1F497D"/>
                </a:solidFill>
                <a:latin typeface="+mj-lt"/>
              </a:rPr>
              <a:t>Leaving Company and taking clients</a:t>
            </a:r>
          </a:p>
          <a:p>
            <a:pPr marL="342900" lvl="0" indent="-342900">
              <a:lnSpc>
                <a:spcPct val="90000"/>
              </a:lnSpc>
              <a:spcBef>
                <a:spcPct val="20000"/>
              </a:spcBef>
              <a:buClr>
                <a:srgbClr val="F68938"/>
              </a:buClr>
              <a:buSzPct val="130000"/>
              <a:buFont typeface="Arial" pitchFamily="34" charset="0"/>
              <a:buChar char="•"/>
            </a:pPr>
            <a:r>
              <a:rPr lang="en-US" sz="1200" dirty="0">
                <a:solidFill>
                  <a:srgbClr val="1F497D"/>
                </a:solidFill>
                <a:latin typeface="+mj-lt"/>
              </a:rPr>
              <a:t>Stability periods from 7 to 15 months</a:t>
            </a:r>
          </a:p>
        </p:txBody>
      </p:sp>
      <p:sp>
        <p:nvSpPr>
          <p:cNvPr id="27" name="Rectangle 26"/>
          <p:cNvSpPr/>
          <p:nvPr/>
        </p:nvSpPr>
        <p:spPr>
          <a:xfrm>
            <a:off x="6357950" y="3164460"/>
            <a:ext cx="2428892" cy="14957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20000"/>
              </a:spcBef>
            </a:pPr>
            <a:r>
              <a:rPr lang="en-US" sz="1200" dirty="0">
                <a:solidFill>
                  <a:srgbClr val="1F497D"/>
                </a:solidFill>
                <a:latin typeface="+mj-lt"/>
              </a:rPr>
              <a:t>Standards and procedures – teach and monitor</a:t>
            </a:r>
          </a:p>
          <a:p>
            <a:pPr lvl="0">
              <a:spcBef>
                <a:spcPct val="20000"/>
              </a:spcBef>
            </a:pPr>
            <a:r>
              <a:rPr lang="en-US" sz="1200" dirty="0">
                <a:solidFill>
                  <a:srgbClr val="1F497D"/>
                </a:solidFill>
                <a:latin typeface="+mj-lt"/>
              </a:rPr>
              <a:t>Assign responsibilities according to process, measure KPI’s.</a:t>
            </a:r>
          </a:p>
          <a:p>
            <a:pPr lvl="0">
              <a:spcBef>
                <a:spcPct val="20000"/>
              </a:spcBef>
            </a:pPr>
            <a:r>
              <a:rPr lang="en-US" sz="1200" dirty="0">
                <a:solidFill>
                  <a:srgbClr val="1F497D"/>
                </a:solidFill>
                <a:latin typeface="+mj-lt"/>
              </a:rPr>
              <a:t>Use KPI to determine remuneration </a:t>
            </a:r>
          </a:p>
          <a:p>
            <a:pPr lvl="0">
              <a:spcBef>
                <a:spcPct val="20000"/>
              </a:spcBef>
            </a:pPr>
            <a:r>
              <a:rPr lang="en-US" sz="1200" dirty="0">
                <a:solidFill>
                  <a:srgbClr val="1F497D"/>
                </a:solidFill>
                <a:latin typeface="+mj-lt"/>
              </a:rPr>
              <a:t>Educate sales techniques</a:t>
            </a:r>
          </a:p>
        </p:txBody>
      </p:sp>
      <p:sp>
        <p:nvSpPr>
          <p:cNvPr id="28" name="Rectangle 27"/>
          <p:cNvSpPr/>
          <p:nvPr/>
        </p:nvSpPr>
        <p:spPr>
          <a:xfrm>
            <a:off x="6000760" y="4862706"/>
            <a:ext cx="2428892" cy="6647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lnSpc>
                <a:spcPct val="90000"/>
              </a:lnSpc>
              <a:spcBef>
                <a:spcPct val="20000"/>
              </a:spcBef>
              <a:buClr>
                <a:srgbClr val="F68938"/>
              </a:buClr>
              <a:buSzPct val="130000"/>
              <a:buFont typeface="Arial" pitchFamily="34" charset="0"/>
              <a:buChar char="•"/>
            </a:pPr>
            <a:r>
              <a:rPr lang="ru-RU" sz="1200" dirty="0" smtClean="0">
                <a:solidFill>
                  <a:srgbClr val="1F497D"/>
                </a:solidFill>
                <a:latin typeface="+mj-lt"/>
              </a:rPr>
              <a:t>О</a:t>
            </a:r>
            <a:r>
              <a:rPr lang="en-US" sz="1200" dirty="0" err="1" smtClean="0">
                <a:solidFill>
                  <a:srgbClr val="1F497D"/>
                </a:solidFill>
                <a:latin typeface="+mj-lt"/>
              </a:rPr>
              <a:t>perating</a:t>
            </a:r>
            <a:r>
              <a:rPr lang="en-US" sz="1200" dirty="0" smtClean="0">
                <a:solidFill>
                  <a:srgbClr val="1F497D"/>
                </a:solidFill>
                <a:latin typeface="+mj-lt"/>
              </a:rPr>
              <a:t> expenses</a:t>
            </a:r>
          </a:p>
          <a:p>
            <a:pPr marL="342900" lvl="0" indent="-342900">
              <a:lnSpc>
                <a:spcPct val="90000"/>
              </a:lnSpc>
              <a:spcBef>
                <a:spcPct val="20000"/>
              </a:spcBef>
              <a:buClr>
                <a:srgbClr val="F68938"/>
              </a:buClr>
              <a:buSzPct val="130000"/>
              <a:buFont typeface="Arial" pitchFamily="34" charset="0"/>
              <a:buChar char="•"/>
            </a:pPr>
            <a:endParaRPr lang="en-US" sz="1200" dirty="0">
              <a:solidFill>
                <a:srgbClr val="1F497D"/>
              </a:solidFill>
              <a:latin typeface="+mj-lt"/>
            </a:endParaRPr>
          </a:p>
          <a:p>
            <a:pPr marL="342900" lvl="0" indent="-342900">
              <a:lnSpc>
                <a:spcPct val="90000"/>
              </a:lnSpc>
              <a:spcBef>
                <a:spcPct val="20000"/>
              </a:spcBef>
              <a:buClr>
                <a:srgbClr val="F68938"/>
              </a:buClr>
              <a:buSzPct val="130000"/>
              <a:buFont typeface="Arial" pitchFamily="34" charset="0"/>
              <a:buChar char="•"/>
            </a:pPr>
            <a:r>
              <a:rPr lang="en-US" sz="1200" dirty="0" smtClean="0">
                <a:solidFill>
                  <a:srgbClr val="1F497D"/>
                </a:solidFill>
                <a:latin typeface="+mj-lt"/>
              </a:rPr>
              <a:t>Long-term </a:t>
            </a:r>
            <a:r>
              <a:rPr lang="en-US" sz="1200" dirty="0">
                <a:solidFill>
                  <a:srgbClr val="1F497D"/>
                </a:solidFill>
                <a:latin typeface="+mj-lt"/>
              </a:rPr>
              <a:t>outlook</a:t>
            </a:r>
          </a:p>
        </p:txBody>
      </p:sp>
      <p:pic>
        <p:nvPicPr>
          <p:cNvPr id="29" name="Picture 2" descr="http://cache3.asset-cache.net/xc/skd188621sdc.jpg?v=1&amp;c=NewsMaker&amp;k=2&amp;d=21B406FE0DF14A39EC1713AEE2A5655D92FCAA60A6547C11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4F4F4"/>
              </a:clrFrom>
              <a:clrTo>
                <a:srgbClr val="F4F4F4">
                  <a:alpha val="0"/>
                </a:srgbClr>
              </a:clrTo>
            </a:clrChange>
          </a:blip>
          <a:srcRect l="8086" t="10521" r="2721" b="11636"/>
          <a:stretch>
            <a:fillRect/>
          </a:stretch>
        </p:blipFill>
        <p:spPr bwMode="auto">
          <a:xfrm>
            <a:off x="5429256" y="4955553"/>
            <a:ext cx="571504" cy="409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" name="Pentagon 29"/>
          <p:cNvSpPr/>
          <p:nvPr/>
        </p:nvSpPr>
        <p:spPr bwMode="auto">
          <a:xfrm>
            <a:off x="5148064" y="3260841"/>
            <a:ext cx="1159677" cy="428628"/>
          </a:xfrm>
          <a:prstGeom prst="homePlate">
            <a:avLst>
              <a:gd name="adj" fmla="val 67144"/>
            </a:avLst>
          </a:prstGeom>
          <a:solidFill>
            <a:srgbClr val="F68938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400" dirty="0" smtClean="0">
                <a:latin typeface="+mj-lt"/>
                <a:cs typeface="Arial" pitchFamily="34" charset="0"/>
              </a:rPr>
              <a:t>Condition</a:t>
            </a:r>
            <a:endParaRPr kumimoji="0" lang="ru-RU" sz="140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j-lt"/>
              <a:cs typeface="Arial" pitchFamily="34" charset="0"/>
            </a:endParaRPr>
          </a:p>
        </p:txBody>
      </p:sp>
      <p:sp>
        <p:nvSpPr>
          <p:cNvPr id="31" name="Rectangle 3"/>
          <p:cNvSpPr txBox="1">
            <a:spLocks noChangeArrowheads="1"/>
          </p:cNvSpPr>
          <p:nvPr/>
        </p:nvSpPr>
        <p:spPr bwMode="gray">
          <a:xfrm>
            <a:off x="5214942" y="2354579"/>
            <a:ext cx="3571900" cy="7143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ctr">
              <a:spcBef>
                <a:spcPct val="20000"/>
              </a:spcBef>
            </a:pPr>
            <a:r>
              <a:rPr lang="en-US" dirty="0">
                <a:solidFill>
                  <a:srgbClr val="1F497D"/>
                </a:solidFill>
                <a:latin typeface="+mj-lt"/>
              </a:rPr>
              <a:t>Implement and monitor </a:t>
            </a:r>
            <a:r>
              <a:rPr lang="en-US" dirty="0" smtClean="0">
                <a:solidFill>
                  <a:srgbClr val="1F497D"/>
                </a:solidFill>
                <a:latin typeface="+mj-lt"/>
              </a:rPr>
              <a:t>effective </a:t>
            </a:r>
            <a:r>
              <a:rPr lang="en-US" dirty="0">
                <a:solidFill>
                  <a:srgbClr val="1F497D"/>
                </a:solidFill>
                <a:latin typeface="+mj-lt"/>
              </a:rPr>
              <a:t>sales processes</a:t>
            </a:r>
          </a:p>
        </p:txBody>
      </p:sp>
      <p:cxnSp>
        <p:nvCxnSpPr>
          <p:cNvPr id="34" name="Straight Connector 33"/>
          <p:cNvCxnSpPr/>
          <p:nvPr/>
        </p:nvCxnSpPr>
        <p:spPr>
          <a:xfrm>
            <a:off x="6465107" y="4701067"/>
            <a:ext cx="2214578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/>
          <p:nvPr/>
        </p:nvCxnSpPr>
        <p:spPr>
          <a:xfrm>
            <a:off x="1736519" y="4697666"/>
            <a:ext cx="2214578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58486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43794" y="2420888"/>
            <a:ext cx="8496944" cy="18584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spcAft>
                <a:spcPts val="1500"/>
              </a:spcAft>
              <a:buClr>
                <a:srgbClr val="F57913"/>
              </a:buClr>
              <a:buSzPct val="120000"/>
              <a:buFont typeface="Arial" pitchFamily="34" charset="0"/>
              <a:buChar char="•"/>
            </a:pPr>
            <a:r>
              <a:rPr lang="en-US" sz="21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Sales performance gap</a:t>
            </a:r>
            <a:endParaRPr lang="ru-RU" sz="21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285750" lvl="0" indent="-285750">
              <a:spcAft>
                <a:spcPts val="1500"/>
              </a:spcAft>
              <a:buClr>
                <a:srgbClr val="F57913"/>
              </a:buClr>
              <a:buSzPct val="120000"/>
              <a:buFont typeface="Arial" pitchFamily="34" charset="0"/>
              <a:buChar char="•"/>
            </a:pPr>
            <a:r>
              <a:rPr lang="en-US" sz="21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Hero-oriented sales culture</a:t>
            </a:r>
            <a:endParaRPr lang="ru-RU" sz="21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285750" lvl="0" indent="-285750">
              <a:spcAft>
                <a:spcPts val="1500"/>
              </a:spcAft>
              <a:buClr>
                <a:srgbClr val="F57913"/>
              </a:buClr>
              <a:buSzPct val="120000"/>
              <a:buFont typeface="Arial" pitchFamily="34" charset="0"/>
              <a:buChar char="•"/>
            </a:pPr>
            <a:r>
              <a:rPr lang="en-US" sz="21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Lack of communication </a:t>
            </a:r>
            <a:r>
              <a:rPr lang="en-US" sz="21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between sales &amp; other departments </a:t>
            </a:r>
          </a:p>
          <a:p>
            <a:pPr marL="285750" lvl="0" indent="-285750">
              <a:spcAft>
                <a:spcPts val="1500"/>
              </a:spcAft>
              <a:buClr>
                <a:srgbClr val="F57913"/>
              </a:buClr>
              <a:buSzPct val="120000"/>
              <a:buFont typeface="Arial" pitchFamily="34" charset="0"/>
              <a:buChar char="•"/>
            </a:pPr>
            <a:r>
              <a:rPr lang="en-US" sz="21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Loss </a:t>
            </a:r>
            <a:r>
              <a:rPr lang="en-US" sz="21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of time (wasted on executing </a:t>
            </a:r>
            <a:r>
              <a:rPr lang="en-US" sz="21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non-customer related activities</a:t>
            </a:r>
            <a:r>
              <a:rPr lang="en-US" sz="21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)</a:t>
            </a:r>
            <a:endParaRPr lang="ru-RU" sz="21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285750" lvl="0" indent="-285750">
              <a:spcAft>
                <a:spcPts val="1500"/>
              </a:spcAft>
              <a:buClr>
                <a:srgbClr val="F57913"/>
              </a:buClr>
              <a:buSzPct val="120000"/>
              <a:buFont typeface="Arial" pitchFamily="34" charset="0"/>
              <a:buChar char="•"/>
            </a:pPr>
            <a:r>
              <a:rPr lang="en-US" sz="21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Sales forecasting is difficult</a:t>
            </a:r>
            <a:endParaRPr lang="ru-RU" sz="21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285750" lvl="0" indent="-285750">
              <a:spcAft>
                <a:spcPts val="1500"/>
              </a:spcAft>
              <a:buClr>
                <a:srgbClr val="F57913"/>
              </a:buClr>
              <a:buSzPct val="120000"/>
              <a:buFont typeface="Arial" pitchFamily="34" charset="0"/>
              <a:buChar char="•"/>
            </a:pPr>
            <a:r>
              <a:rPr lang="en-US" sz="21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Unable to continually introduce changes</a:t>
            </a:r>
            <a:endParaRPr lang="ru-RU" sz="21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Symptoms </a:t>
            </a:r>
            <a:r>
              <a:rPr lang="en-US" dirty="0"/>
              <a:t>to watch for</a:t>
            </a:r>
            <a:endParaRPr lang="ru-RU" dirty="0"/>
          </a:p>
        </p:txBody>
      </p:sp>
      <p:sp>
        <p:nvSpPr>
          <p:cNvPr id="4" name="Rectangle 3"/>
          <p:cNvSpPr/>
          <p:nvPr/>
        </p:nvSpPr>
        <p:spPr>
          <a:xfrm>
            <a:off x="431161" y="1597149"/>
            <a:ext cx="8136904" cy="16158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</a:pPr>
            <a:r>
              <a:rPr lang="en-US" sz="30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What are the symptoms to watch for, and when should company start thinking of implementing process-based approach to sales?</a:t>
            </a:r>
            <a:endParaRPr lang="ru-RU" sz="30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8" name="Picture 4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378"/>
          <a:stretch/>
        </p:blipFill>
        <p:spPr bwMode="auto">
          <a:xfrm>
            <a:off x="6531937" y="2924944"/>
            <a:ext cx="1928495" cy="26080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459228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grpId="1" nodeType="click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3.88889E-6 -4.44444E-6 L -0.15746 -0.12361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882" y="-6181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6" presetClass="emph" presetSubtype="0" fill="hold" grpId="2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16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70000" y="7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0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5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0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5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0"/>
                            </p:stCondLst>
                            <p:childTnLst>
                              <p:par>
                                <p:cTn id="4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  <p:bldP spid="4" grpId="2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Purposes </a:t>
            </a:r>
            <a:endParaRPr lang="ru-RU" dirty="0"/>
          </a:p>
        </p:txBody>
      </p:sp>
      <p:sp>
        <p:nvSpPr>
          <p:cNvPr id="12" name="Rectangle 11"/>
          <p:cNvSpPr/>
          <p:nvPr/>
        </p:nvSpPr>
        <p:spPr>
          <a:xfrm>
            <a:off x="336161" y="2408759"/>
            <a:ext cx="2252836" cy="1141572"/>
          </a:xfrm>
          <a:prstGeom prst="rect">
            <a:avLst/>
          </a:prstGeom>
          <a:solidFill>
            <a:srgbClr val="4EB9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2500" dirty="0"/>
              <a:t>Forecast</a:t>
            </a:r>
            <a:endParaRPr lang="ru-RU" sz="2500" dirty="0"/>
          </a:p>
        </p:txBody>
      </p:sp>
      <p:sp>
        <p:nvSpPr>
          <p:cNvPr id="13" name="Rectangle 12"/>
          <p:cNvSpPr/>
          <p:nvPr/>
        </p:nvSpPr>
        <p:spPr>
          <a:xfrm>
            <a:off x="3282429" y="2098042"/>
            <a:ext cx="2514465" cy="1763006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endParaRPr lang="ru-RU" sz="2500" dirty="0">
              <a:solidFill>
                <a:schemeClr val="bg1"/>
              </a:solidFill>
              <a:effectLst/>
              <a:ea typeface="Calibri"/>
              <a:cs typeface="Times New Roman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6484505" y="2408760"/>
            <a:ext cx="2289225" cy="1141571"/>
          </a:xfrm>
          <a:prstGeom prst="rect">
            <a:avLst/>
          </a:prstGeom>
          <a:solidFill>
            <a:srgbClr val="4EB9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2500" dirty="0"/>
              <a:t>Outcome</a:t>
            </a:r>
            <a:endParaRPr lang="ru-RU" sz="2500" dirty="0"/>
          </a:p>
        </p:txBody>
      </p:sp>
      <p:sp>
        <p:nvSpPr>
          <p:cNvPr id="15" name="Right Arrow 14"/>
          <p:cNvSpPr/>
          <p:nvPr/>
        </p:nvSpPr>
        <p:spPr>
          <a:xfrm>
            <a:off x="2700550" y="2595575"/>
            <a:ext cx="526182" cy="767941"/>
          </a:xfrm>
          <a:prstGeom prst="rightArrow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endParaRPr lang="ru-RU" sz="1100" dirty="0">
              <a:effectLst/>
              <a:ea typeface="Calibri"/>
              <a:cs typeface="Times New Roman"/>
            </a:endParaRPr>
          </a:p>
        </p:txBody>
      </p:sp>
      <p:sp>
        <p:nvSpPr>
          <p:cNvPr id="17" name="Rectangle 19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9" name="Rectangle 18"/>
          <p:cNvSpPr/>
          <p:nvPr/>
        </p:nvSpPr>
        <p:spPr>
          <a:xfrm>
            <a:off x="323528" y="4469050"/>
            <a:ext cx="864096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1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Process-based </a:t>
            </a:r>
            <a:r>
              <a:rPr lang="en-US" sz="21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management allows </a:t>
            </a:r>
            <a:r>
              <a:rPr lang="en-US" sz="21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you to </a:t>
            </a:r>
            <a:r>
              <a:rPr lang="en-US" sz="21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look inside the ‘black box’ </a:t>
            </a:r>
            <a:r>
              <a:rPr lang="en-US" sz="21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and</a:t>
            </a:r>
            <a:endParaRPr lang="ru-RU" sz="21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cxnSp>
        <p:nvCxnSpPr>
          <p:cNvPr id="20" name="Straight Arrow Connector 19"/>
          <p:cNvCxnSpPr/>
          <p:nvPr/>
        </p:nvCxnSpPr>
        <p:spPr>
          <a:xfrm flipV="1">
            <a:off x="3327001" y="3956806"/>
            <a:ext cx="524919" cy="504058"/>
          </a:xfrm>
          <a:prstGeom prst="straightConnector1">
            <a:avLst/>
          </a:prstGeom>
          <a:ln w="19050">
            <a:solidFill>
              <a:schemeClr val="bg1">
                <a:lumMod val="6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Right Arrow 26"/>
          <p:cNvSpPr/>
          <p:nvPr/>
        </p:nvSpPr>
        <p:spPr>
          <a:xfrm>
            <a:off x="5904527" y="2595575"/>
            <a:ext cx="526182" cy="767941"/>
          </a:xfrm>
          <a:prstGeom prst="rightArrow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endParaRPr lang="ru-RU" sz="1100" dirty="0">
              <a:effectLst/>
              <a:ea typeface="Calibri"/>
              <a:cs typeface="Times New Roman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336160" y="4797152"/>
            <a:ext cx="8522120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1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      provide </a:t>
            </a:r>
            <a:r>
              <a:rPr lang="en-US" sz="21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sales reps with a regulated sequence of actions, telling them what to do </a:t>
            </a:r>
            <a:r>
              <a:rPr lang="en-US" sz="21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and enables you to </a:t>
            </a:r>
            <a:r>
              <a:rPr lang="en-US" sz="21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connect components of </a:t>
            </a:r>
            <a:r>
              <a:rPr lang="en-US" sz="21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the sales </a:t>
            </a:r>
            <a:r>
              <a:rPr lang="en-US" sz="21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process</a:t>
            </a:r>
            <a:endParaRPr lang="ru-RU" sz="21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575763" y="2735922"/>
            <a:ext cx="190872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500" dirty="0" smtClean="0">
                <a:solidFill>
                  <a:schemeClr val="bg1"/>
                </a:solidFill>
              </a:rPr>
              <a:t>Black Box</a:t>
            </a:r>
            <a:endParaRPr lang="ru-RU" sz="2500" dirty="0">
              <a:solidFill>
                <a:schemeClr val="bg1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8047" y="2735923"/>
            <a:ext cx="1200017" cy="9646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325591" y="953324"/>
            <a:ext cx="649335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>
                <a:solidFill>
                  <a:schemeClr val="bg1">
                    <a:lumMod val="50000"/>
                  </a:schemeClr>
                </a:solidFill>
              </a:rPr>
              <a:t>MEASURABLE  ACTIONS</a:t>
            </a:r>
            <a:endParaRPr lang="ru-RU" sz="40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79702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19" presetClass="emph" presetSubtype="0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4EB9DA"/>
                                      </p:to>
                                    </p:animClr>
                                    <p:animClr clrSpc="rgb" dir="cw">
                                      <p:cBhvr>
                                        <p:cTn id="3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4EB9DA"/>
                                      </p:to>
                                    </p:animClr>
                                    <p:set>
                                      <p:cBhvr>
                                        <p:cTn id="3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5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00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500"/>
                            </p:stCondLst>
                            <p:childTnLst>
                              <p:par>
                                <p:cTn id="45" presetID="64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4.81481E-6 L -2.5E-6 -0.08055 " pathEditMode="relative" rAng="0" ptsTypes="AA">
                                      <p:cBhvr>
                                        <p:cTn id="4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402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4500"/>
                            </p:stCondLst>
                            <p:childTnLst>
                              <p:par>
                                <p:cTn id="4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0"/>
                            </p:stCondLst>
                            <p:childTnLst>
                              <p:par>
                                <p:cTn id="5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3" grpId="1" animBg="1"/>
      <p:bldP spid="14" grpId="0" animBg="1"/>
      <p:bldP spid="15" grpId="0" animBg="1"/>
      <p:bldP spid="19" grpId="0"/>
      <p:bldP spid="27" grpId="0" animBg="1"/>
      <p:bldP spid="28" grpId="0"/>
      <p:bldP spid="8" grpId="0"/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80728"/>
          </a:xfrm>
        </p:spPr>
        <p:txBody>
          <a:bodyPr/>
          <a:lstStyle/>
          <a:p>
            <a:r>
              <a:rPr lang="en-US" dirty="0"/>
              <a:t>Purposes </a:t>
            </a:r>
            <a:endParaRPr lang="ru-RU" dirty="0"/>
          </a:p>
        </p:txBody>
      </p:sp>
      <p:sp>
        <p:nvSpPr>
          <p:cNvPr id="4" name="Rectangle 3"/>
          <p:cNvSpPr/>
          <p:nvPr/>
        </p:nvSpPr>
        <p:spPr>
          <a:xfrm>
            <a:off x="323528" y="908720"/>
            <a:ext cx="8748464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600" dirty="0">
                <a:solidFill>
                  <a:schemeClr val="tx2"/>
                </a:solidFill>
              </a:rPr>
              <a:t>Implementation of process-based approach aims </a:t>
            </a:r>
            <a:r>
              <a:rPr lang="en-US" sz="2600" dirty="0" smtClean="0">
                <a:solidFill>
                  <a:schemeClr val="tx2"/>
                </a:solidFill>
              </a:rPr>
              <a:t/>
            </a:r>
            <a:br>
              <a:rPr lang="en-US" sz="2600" dirty="0" smtClean="0">
                <a:solidFill>
                  <a:schemeClr val="tx2"/>
                </a:solidFill>
              </a:rPr>
            </a:br>
            <a:r>
              <a:rPr lang="en-US" sz="2600" dirty="0" smtClean="0">
                <a:solidFill>
                  <a:schemeClr val="tx2"/>
                </a:solidFill>
              </a:rPr>
              <a:t>at </a:t>
            </a:r>
            <a:r>
              <a:rPr lang="en-US" sz="2600" dirty="0">
                <a:solidFill>
                  <a:schemeClr val="tx2"/>
                </a:solidFill>
              </a:rPr>
              <a:t>boosting sales and achieving the following:</a:t>
            </a:r>
            <a:endParaRPr lang="ru-RU" sz="2600" dirty="0">
              <a:solidFill>
                <a:schemeClr val="tx2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23528" y="1990821"/>
            <a:ext cx="8640960" cy="35291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spcAft>
                <a:spcPts val="1000"/>
              </a:spcAft>
              <a:buClr>
                <a:srgbClr val="F57913"/>
              </a:buClr>
              <a:buSzPct val="120000"/>
              <a:buFont typeface="Arial" pitchFamily="34" charset="0"/>
              <a:buChar char="•"/>
            </a:pPr>
            <a:r>
              <a:rPr lang="en-US" sz="2300" dirty="0">
                <a:solidFill>
                  <a:schemeClr val="accent1"/>
                </a:solidFill>
              </a:rPr>
              <a:t>Identify and liberate sales bottlenecks </a:t>
            </a:r>
            <a:r>
              <a:rPr lang="en-US" sz="15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– </a:t>
            </a:r>
            <a:r>
              <a:rPr lang="en-US" sz="15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Constantly test different approaches to see what works best, exposing bottlenecks and inefficiencies that delay revenues.</a:t>
            </a:r>
            <a:endParaRPr lang="ru-RU" sz="15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285750" lvl="0" indent="-285750">
              <a:spcAft>
                <a:spcPts val="1000"/>
              </a:spcAft>
              <a:buClr>
                <a:srgbClr val="F57913"/>
              </a:buClr>
              <a:buSzPct val="120000"/>
              <a:buFont typeface="Arial" pitchFamily="34" charset="0"/>
              <a:buChar char="•"/>
            </a:pPr>
            <a:r>
              <a:rPr lang="en-US" sz="2300" dirty="0" smtClean="0">
                <a:solidFill>
                  <a:schemeClr val="accent1"/>
                </a:solidFill>
              </a:rPr>
              <a:t>Boost sales productivity </a:t>
            </a:r>
            <a:r>
              <a:rPr lang="en-US" sz="15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– </a:t>
            </a:r>
            <a:r>
              <a:rPr lang="en-US" sz="15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With BPM you can automate </a:t>
            </a:r>
            <a:r>
              <a:rPr lang="en-US" sz="15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time-consuming tasks</a:t>
            </a:r>
            <a:endParaRPr lang="ru-RU" sz="15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285750" lvl="0" indent="-285750">
              <a:spcAft>
                <a:spcPts val="1000"/>
              </a:spcAft>
              <a:buClr>
                <a:srgbClr val="F57913"/>
              </a:buClr>
              <a:buSzPct val="120000"/>
              <a:buFont typeface="Arial" pitchFamily="34" charset="0"/>
              <a:buChar char="•"/>
            </a:pPr>
            <a:r>
              <a:rPr lang="en-US" sz="2300" dirty="0">
                <a:solidFill>
                  <a:schemeClr val="accent1"/>
                </a:solidFill>
              </a:rPr>
              <a:t>Team-up with other departments </a:t>
            </a:r>
            <a:r>
              <a:rPr lang="en-US" sz="15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–</a:t>
            </a:r>
            <a:r>
              <a:rPr lang="en-US" sz="15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15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BPM lets you design and introduce processes that bring these departments into the loop at just the right time. As an example, finance should ping sales whenever a customer nears the end of its sales contract.</a:t>
            </a:r>
            <a:endParaRPr lang="ru-RU" sz="15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285750" lvl="0" indent="-285750">
              <a:spcAft>
                <a:spcPts val="1000"/>
              </a:spcAft>
              <a:buClr>
                <a:srgbClr val="F57913"/>
              </a:buClr>
              <a:buSzPct val="120000"/>
              <a:buFont typeface="Arial" pitchFamily="34" charset="0"/>
              <a:buChar char="•"/>
            </a:pPr>
            <a:r>
              <a:rPr lang="en-US" sz="2300" dirty="0">
                <a:solidFill>
                  <a:schemeClr val="accent1"/>
                </a:solidFill>
              </a:rPr>
              <a:t>Pursue continual improvement </a:t>
            </a:r>
            <a:r>
              <a:rPr lang="en-US" sz="15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– ensure change management and continually introduce and automate new processes.</a:t>
            </a:r>
            <a:endParaRPr lang="ru-RU" sz="15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285750" indent="-285750">
              <a:spcAft>
                <a:spcPts val="1000"/>
              </a:spcAft>
              <a:buClr>
                <a:srgbClr val="F57913"/>
              </a:buClr>
              <a:buSzPct val="120000"/>
              <a:buFont typeface="Arial" pitchFamily="34" charset="0"/>
              <a:buChar char="•"/>
            </a:pPr>
            <a:r>
              <a:rPr lang="en-US" sz="2300" dirty="0">
                <a:solidFill>
                  <a:schemeClr val="accent1"/>
                </a:solidFill>
              </a:rPr>
              <a:t>Enhance overall sales management </a:t>
            </a:r>
            <a:r>
              <a:rPr lang="en-US" sz="15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– </a:t>
            </a:r>
            <a:r>
              <a:rPr lang="en-US" sz="15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"the devil is in the detail" – measure your actions before you start analyzing results.</a:t>
            </a:r>
          </a:p>
        </p:txBody>
      </p:sp>
    </p:spTree>
    <p:extLst>
      <p:ext uri="{BB962C8B-B14F-4D97-AF65-F5344CB8AC3E}">
        <p14:creationId xmlns:p14="http://schemas.microsoft.com/office/powerpoint/2010/main" val="26183625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Freeform 3"/>
          <p:cNvSpPr>
            <a:spLocks/>
          </p:cNvSpPr>
          <p:nvPr/>
        </p:nvSpPr>
        <p:spPr bwMode="blackWhite">
          <a:xfrm>
            <a:off x="3435225" y="837975"/>
            <a:ext cx="2741613" cy="1628775"/>
          </a:xfrm>
          <a:custGeom>
            <a:avLst/>
            <a:gdLst>
              <a:gd name="T0" fmla="*/ 2147483647 w 891"/>
              <a:gd name="T1" fmla="*/ 1625374229 h 796"/>
              <a:gd name="T2" fmla="*/ 1524770653 w 891"/>
              <a:gd name="T3" fmla="*/ 0 h 796"/>
              <a:gd name="T4" fmla="*/ 0 w 891"/>
              <a:gd name="T5" fmla="*/ 1625374229 h 796"/>
              <a:gd name="T6" fmla="*/ 2147483647 w 891"/>
              <a:gd name="T7" fmla="*/ 1625374229 h 796"/>
              <a:gd name="T8" fmla="*/ 0 60000 65536"/>
              <a:gd name="T9" fmla="*/ 0 60000 65536"/>
              <a:gd name="T10" fmla="*/ 0 60000 65536"/>
              <a:gd name="T11" fmla="*/ 0 60000 65536"/>
              <a:gd name="T12" fmla="*/ 0 w 891"/>
              <a:gd name="T13" fmla="*/ 0 h 796"/>
              <a:gd name="T14" fmla="*/ 891 w 891"/>
              <a:gd name="T15" fmla="*/ 796 h 79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891" h="796">
                <a:moveTo>
                  <a:pt x="890" y="795"/>
                </a:moveTo>
                <a:lnTo>
                  <a:pt x="445" y="0"/>
                </a:lnTo>
                <a:lnTo>
                  <a:pt x="0" y="795"/>
                </a:lnTo>
                <a:lnTo>
                  <a:pt x="890" y="795"/>
                </a:lnTo>
              </a:path>
            </a:pathLst>
          </a:custGeom>
          <a:solidFill>
            <a:srgbClr val="92C86E"/>
          </a:solidFill>
          <a:ln w="12700" cap="rnd">
            <a:solidFill>
              <a:srgbClr val="FFFFFF"/>
            </a:solidFill>
            <a:round/>
            <a:headEnd/>
            <a:tailEnd/>
          </a:ln>
        </p:spPr>
        <p:txBody>
          <a:bodyPr/>
          <a:lstStyle/>
          <a:p>
            <a:pPr eaLnBrk="0" hangingPunct="0">
              <a:spcBef>
                <a:spcPct val="50000"/>
              </a:spcBef>
            </a:pPr>
            <a:endParaRPr lang="en-GB" sz="1200">
              <a:solidFill>
                <a:srgbClr val="000000"/>
              </a:solidFill>
              <a:latin typeface="+mj-lt"/>
              <a:cs typeface="Arial" charset="0"/>
            </a:endParaRPr>
          </a:p>
        </p:txBody>
      </p:sp>
      <p:sp>
        <p:nvSpPr>
          <p:cNvPr id="18436" name="Freeform 4"/>
          <p:cNvSpPr>
            <a:spLocks/>
          </p:cNvSpPr>
          <p:nvPr/>
        </p:nvSpPr>
        <p:spPr bwMode="blackWhite">
          <a:xfrm>
            <a:off x="649163" y="4124100"/>
            <a:ext cx="8315325" cy="1631950"/>
          </a:xfrm>
          <a:custGeom>
            <a:avLst/>
            <a:gdLst>
              <a:gd name="T0" fmla="*/ 2147483647 w 2676"/>
              <a:gd name="T1" fmla="*/ 0 h 798"/>
              <a:gd name="T2" fmla="*/ 2147483647 w 2676"/>
              <a:gd name="T3" fmla="*/ 0 h 798"/>
              <a:gd name="T4" fmla="*/ 0 w 2676"/>
              <a:gd name="T5" fmla="*/ 2147483647 h 798"/>
              <a:gd name="T6" fmla="*/ 2147483647 w 2676"/>
              <a:gd name="T7" fmla="*/ 2147483647 h 798"/>
              <a:gd name="T8" fmla="*/ 2147483647 w 2676"/>
              <a:gd name="T9" fmla="*/ 0 h 79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676"/>
              <a:gd name="T16" fmla="*/ 0 h 798"/>
              <a:gd name="T17" fmla="*/ 2676 w 2676"/>
              <a:gd name="T18" fmla="*/ 798 h 798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676" h="798">
                <a:moveTo>
                  <a:pt x="2229" y="0"/>
                </a:moveTo>
                <a:lnTo>
                  <a:pt x="446" y="0"/>
                </a:lnTo>
                <a:lnTo>
                  <a:pt x="0" y="797"/>
                </a:lnTo>
                <a:lnTo>
                  <a:pt x="2675" y="797"/>
                </a:lnTo>
                <a:lnTo>
                  <a:pt x="2229" y="0"/>
                </a:lnTo>
              </a:path>
            </a:pathLst>
          </a:custGeom>
          <a:solidFill>
            <a:srgbClr val="0070C0"/>
          </a:solidFill>
          <a:ln w="12700" cap="rnd">
            <a:solidFill>
              <a:srgbClr val="FFFFFF"/>
            </a:solidFill>
            <a:round/>
            <a:headEnd/>
            <a:tailEnd/>
          </a:ln>
        </p:spPr>
        <p:txBody>
          <a:bodyPr/>
          <a:lstStyle/>
          <a:p>
            <a:pPr eaLnBrk="0" hangingPunct="0">
              <a:spcBef>
                <a:spcPct val="50000"/>
              </a:spcBef>
            </a:pPr>
            <a:endParaRPr lang="en-GB" sz="1200">
              <a:solidFill>
                <a:srgbClr val="000000"/>
              </a:solidFill>
              <a:latin typeface="+mj-lt"/>
              <a:cs typeface="Arial" charset="0"/>
            </a:endParaRPr>
          </a:p>
        </p:txBody>
      </p:sp>
      <p:sp>
        <p:nvSpPr>
          <p:cNvPr id="18437" name="Freeform 5"/>
          <p:cNvSpPr>
            <a:spLocks/>
          </p:cNvSpPr>
          <p:nvPr/>
        </p:nvSpPr>
        <p:spPr bwMode="blackWhite">
          <a:xfrm>
            <a:off x="2035050" y="2481038"/>
            <a:ext cx="5543550" cy="1635125"/>
          </a:xfrm>
          <a:custGeom>
            <a:avLst/>
            <a:gdLst>
              <a:gd name="T0" fmla="*/ 2147483647 w 1784"/>
              <a:gd name="T1" fmla="*/ 2147483647 h 796"/>
              <a:gd name="T2" fmla="*/ 2147483647 w 1784"/>
              <a:gd name="T3" fmla="*/ 0 h 796"/>
              <a:gd name="T4" fmla="*/ 2147483647 w 1784"/>
              <a:gd name="T5" fmla="*/ 0 h 796"/>
              <a:gd name="T6" fmla="*/ 0 w 1784"/>
              <a:gd name="T7" fmla="*/ 2147483647 h 796"/>
              <a:gd name="T8" fmla="*/ 2147483647 w 1784"/>
              <a:gd name="T9" fmla="*/ 2147483647 h 796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784"/>
              <a:gd name="T16" fmla="*/ 0 h 796"/>
              <a:gd name="T17" fmla="*/ 1784 w 1784"/>
              <a:gd name="T18" fmla="*/ 796 h 79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784" h="796">
                <a:moveTo>
                  <a:pt x="1783" y="795"/>
                </a:moveTo>
                <a:lnTo>
                  <a:pt x="1337" y="0"/>
                </a:lnTo>
                <a:lnTo>
                  <a:pt x="447" y="0"/>
                </a:lnTo>
                <a:lnTo>
                  <a:pt x="0" y="795"/>
                </a:lnTo>
                <a:lnTo>
                  <a:pt x="1783" y="795"/>
                </a:lnTo>
              </a:path>
            </a:pathLst>
          </a:custGeom>
          <a:solidFill>
            <a:srgbClr val="4EB9DA"/>
          </a:solidFill>
          <a:ln w="12700" cap="rnd">
            <a:solidFill>
              <a:srgbClr val="FFFFFF"/>
            </a:solidFill>
            <a:round/>
            <a:headEnd/>
            <a:tailEnd/>
          </a:ln>
        </p:spPr>
        <p:txBody>
          <a:bodyPr/>
          <a:lstStyle/>
          <a:p>
            <a:pPr eaLnBrk="0" hangingPunct="0">
              <a:spcBef>
                <a:spcPct val="50000"/>
              </a:spcBef>
            </a:pPr>
            <a:endParaRPr lang="en-GB" sz="1200">
              <a:solidFill>
                <a:srgbClr val="000000"/>
              </a:solidFill>
              <a:latin typeface="+mj-lt"/>
              <a:cs typeface="Arial" charset="0"/>
            </a:endParaRPr>
          </a:p>
        </p:txBody>
      </p:sp>
      <p:sp>
        <p:nvSpPr>
          <p:cNvPr id="18438" name="Rectangle 6"/>
          <p:cNvSpPr>
            <a:spLocks noChangeArrowheads="1"/>
          </p:cNvSpPr>
          <p:nvPr/>
        </p:nvSpPr>
        <p:spPr bwMode="auto">
          <a:xfrm>
            <a:off x="3753195" y="1982234"/>
            <a:ext cx="1137021" cy="36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 anchorCtr="1">
            <a:spAutoFit/>
          </a:bodyPr>
          <a:lstStyle/>
          <a:p>
            <a:pPr algn="ctr" defTabSz="787400">
              <a:lnSpc>
                <a:spcPct val="95000"/>
              </a:lnSpc>
              <a:spcBef>
                <a:spcPct val="80000"/>
              </a:spcBef>
              <a:buClr>
                <a:srgbClr val="000000"/>
              </a:buClr>
              <a:buFont typeface="Wingdings 2" pitchFamily="18" charset="2"/>
              <a:buNone/>
            </a:pPr>
            <a:r>
              <a:rPr lang="en-US" sz="1200" dirty="0" smtClean="0">
                <a:solidFill>
                  <a:schemeClr val="bg1"/>
                </a:solidFill>
                <a:latin typeface="+mj-lt"/>
                <a:cs typeface="Arial" charset="0"/>
              </a:rPr>
              <a:t>Organizational Structure</a:t>
            </a:r>
            <a:endParaRPr lang="en-US" sz="1200" dirty="0">
              <a:solidFill>
                <a:schemeClr val="bg1"/>
              </a:solidFill>
              <a:latin typeface="+mj-lt"/>
              <a:cs typeface="Arial" charset="0"/>
            </a:endParaRPr>
          </a:p>
        </p:txBody>
      </p:sp>
      <p:cxnSp>
        <p:nvCxnSpPr>
          <p:cNvPr id="90" name="Straight Connector 89"/>
          <p:cNvCxnSpPr/>
          <p:nvPr/>
        </p:nvCxnSpPr>
        <p:spPr bwMode="auto">
          <a:xfrm>
            <a:off x="323528" y="2481038"/>
            <a:ext cx="6135885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bg1">
                <a:lumMod val="75000"/>
              </a:schemeClr>
            </a:solidFill>
            <a:prstDash val="lg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91" name="Straight Connector 90"/>
          <p:cNvCxnSpPr/>
          <p:nvPr/>
        </p:nvCxnSpPr>
        <p:spPr bwMode="auto">
          <a:xfrm>
            <a:off x="323528" y="4124100"/>
            <a:ext cx="7560840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bg1">
                <a:lumMod val="75000"/>
              </a:schemeClr>
            </a:solidFill>
            <a:prstDash val="lgDash"/>
            <a:round/>
            <a:headEnd type="none" w="med" len="med"/>
            <a:tailEnd type="none" w="med" len="med"/>
          </a:ln>
          <a:effectLst/>
        </p:spPr>
      </p:cxnSp>
      <p:sp>
        <p:nvSpPr>
          <p:cNvPr id="18441" name="Rectangle 92"/>
          <p:cNvSpPr>
            <a:spLocks noChangeArrowheads="1"/>
          </p:cNvSpPr>
          <p:nvPr/>
        </p:nvSpPr>
        <p:spPr bwMode="auto">
          <a:xfrm>
            <a:off x="235338" y="1324734"/>
            <a:ext cx="1436612" cy="3231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en-US" sz="15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cs typeface="Times New Roman" pitchFamily="18" charset="0"/>
              </a:rPr>
              <a:t>Sales </a:t>
            </a:r>
            <a:r>
              <a:rPr lang="en-US" sz="15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cs typeface="Times New Roman" pitchFamily="18" charset="0"/>
              </a:rPr>
              <a:t>Strategy</a:t>
            </a:r>
            <a:endParaRPr lang="en-US" sz="1500" dirty="0">
              <a:solidFill>
                <a:schemeClr val="tx1">
                  <a:lumMod val="50000"/>
                  <a:lumOff val="50000"/>
                </a:schemeClr>
              </a:solidFill>
              <a:latin typeface="+mj-lt"/>
              <a:cs typeface="Times New Roman" pitchFamily="18" charset="0"/>
            </a:endParaRPr>
          </a:p>
        </p:txBody>
      </p:sp>
      <p:sp>
        <p:nvSpPr>
          <p:cNvPr id="18442" name="Rectangle 93"/>
          <p:cNvSpPr>
            <a:spLocks noChangeArrowheads="1"/>
          </p:cNvSpPr>
          <p:nvPr/>
        </p:nvSpPr>
        <p:spPr bwMode="auto">
          <a:xfrm>
            <a:off x="246994" y="2845783"/>
            <a:ext cx="1304396" cy="3231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en-US" sz="15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cs typeface="Times New Roman" pitchFamily="18" charset="0"/>
              </a:rPr>
              <a:t>Sales </a:t>
            </a:r>
            <a:r>
              <a:rPr lang="en-US" sz="15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cs typeface="Times New Roman" pitchFamily="18" charset="0"/>
              </a:rPr>
              <a:t>Tactics</a:t>
            </a:r>
            <a:endParaRPr lang="en-US" sz="1500" dirty="0">
              <a:solidFill>
                <a:schemeClr val="tx1">
                  <a:lumMod val="50000"/>
                  <a:lumOff val="50000"/>
                </a:schemeClr>
              </a:solidFill>
              <a:latin typeface="+mj-lt"/>
              <a:cs typeface="Times New Roman" pitchFamily="18" charset="0"/>
            </a:endParaRPr>
          </a:p>
        </p:txBody>
      </p:sp>
      <p:sp>
        <p:nvSpPr>
          <p:cNvPr id="18443" name="Rectangle 94"/>
          <p:cNvSpPr>
            <a:spLocks noChangeArrowheads="1"/>
          </p:cNvSpPr>
          <p:nvPr/>
        </p:nvSpPr>
        <p:spPr bwMode="auto">
          <a:xfrm>
            <a:off x="179512" y="4254996"/>
            <a:ext cx="1127232" cy="9387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en-US" sz="15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cs typeface="Times New Roman" pitchFamily="18" charset="0"/>
              </a:rPr>
              <a:t>Sales </a:t>
            </a:r>
          </a:p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en-US" sz="15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cs typeface="Times New Roman" pitchFamily="18" charset="0"/>
              </a:rPr>
              <a:t>Operations</a:t>
            </a:r>
            <a:endParaRPr lang="en-US" sz="1500" dirty="0">
              <a:solidFill>
                <a:schemeClr val="tx1">
                  <a:lumMod val="50000"/>
                  <a:lumOff val="50000"/>
                </a:schemeClr>
              </a:solidFill>
              <a:latin typeface="+mj-lt"/>
              <a:cs typeface="Times New Roman" pitchFamily="18" charset="0"/>
            </a:endParaRPr>
          </a:p>
          <a:p>
            <a:pPr>
              <a:spcBef>
                <a:spcPts val="300"/>
              </a:spcBef>
              <a:spcAft>
                <a:spcPts val="300"/>
              </a:spcAft>
            </a:pPr>
            <a:endParaRPr lang="ru-RU" sz="1500" dirty="0">
              <a:solidFill>
                <a:schemeClr val="tx1">
                  <a:lumMod val="50000"/>
                  <a:lumOff val="50000"/>
                </a:schemeClr>
              </a:solidFill>
              <a:latin typeface="+mj-lt"/>
              <a:cs typeface="Times New Roman" pitchFamily="18" charset="0"/>
            </a:endParaRPr>
          </a:p>
        </p:txBody>
      </p:sp>
      <p:sp>
        <p:nvSpPr>
          <p:cNvPr id="18444" name="Rectangle 6"/>
          <p:cNvSpPr>
            <a:spLocks noChangeArrowheads="1"/>
          </p:cNvSpPr>
          <p:nvPr/>
        </p:nvSpPr>
        <p:spPr bwMode="auto">
          <a:xfrm>
            <a:off x="4882727" y="1993182"/>
            <a:ext cx="857250" cy="3508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 anchorCtr="1">
            <a:spAutoFit/>
          </a:bodyPr>
          <a:lstStyle/>
          <a:p>
            <a:pPr algn="ctr" defTabSz="787400">
              <a:lnSpc>
                <a:spcPct val="95000"/>
              </a:lnSpc>
              <a:spcBef>
                <a:spcPct val="80000"/>
              </a:spcBef>
              <a:buClr>
                <a:srgbClr val="000000"/>
              </a:buClr>
              <a:buFont typeface="Wingdings 2" pitchFamily="18" charset="2"/>
              <a:buNone/>
            </a:pPr>
            <a:r>
              <a:rPr lang="en-US" sz="1200" dirty="0" smtClean="0">
                <a:solidFill>
                  <a:schemeClr val="bg1"/>
                </a:solidFill>
                <a:latin typeface="+mj-lt"/>
                <a:cs typeface="Arial" charset="0"/>
              </a:rPr>
              <a:t>Channel Strategy</a:t>
            </a:r>
            <a:endParaRPr lang="en-US" sz="1200" dirty="0">
              <a:solidFill>
                <a:schemeClr val="bg1"/>
              </a:solidFill>
              <a:latin typeface="+mj-lt"/>
              <a:cs typeface="Arial" charset="0"/>
            </a:endParaRPr>
          </a:p>
        </p:txBody>
      </p:sp>
      <p:sp>
        <p:nvSpPr>
          <p:cNvPr id="18445" name="Rectangle 6"/>
          <p:cNvSpPr>
            <a:spLocks noChangeArrowheads="1"/>
          </p:cNvSpPr>
          <p:nvPr/>
        </p:nvSpPr>
        <p:spPr bwMode="auto">
          <a:xfrm>
            <a:off x="4195638" y="1484337"/>
            <a:ext cx="1201737" cy="1769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 anchorCtr="1">
            <a:spAutoFit/>
          </a:bodyPr>
          <a:lstStyle/>
          <a:p>
            <a:pPr algn="ctr" defTabSz="787400">
              <a:buClr>
                <a:srgbClr val="000000"/>
              </a:buClr>
              <a:buFont typeface="Wingdings 2" pitchFamily="18" charset="2"/>
              <a:buNone/>
            </a:pPr>
            <a:r>
              <a:rPr lang="en-US" sz="1150" dirty="0" smtClean="0">
                <a:solidFill>
                  <a:schemeClr val="bg1"/>
                </a:solidFill>
                <a:latin typeface="+mj-lt"/>
                <a:cs typeface="Arial" charset="0"/>
              </a:rPr>
              <a:t>Sales Targets</a:t>
            </a:r>
            <a:endParaRPr lang="en-US" sz="1150" dirty="0">
              <a:solidFill>
                <a:schemeClr val="bg1"/>
              </a:solidFill>
              <a:latin typeface="+mj-lt"/>
              <a:cs typeface="Arial" charset="0"/>
            </a:endParaRPr>
          </a:p>
        </p:txBody>
      </p:sp>
      <p:sp>
        <p:nvSpPr>
          <p:cNvPr id="18446" name="Rectangle 6"/>
          <p:cNvSpPr>
            <a:spLocks noChangeArrowheads="1"/>
          </p:cNvSpPr>
          <p:nvPr/>
        </p:nvSpPr>
        <p:spPr bwMode="auto">
          <a:xfrm>
            <a:off x="4178175" y="2602633"/>
            <a:ext cx="1357313" cy="3508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 anchorCtr="1">
            <a:spAutoFit/>
          </a:bodyPr>
          <a:lstStyle/>
          <a:p>
            <a:pPr algn="ctr" defTabSz="787400">
              <a:lnSpc>
                <a:spcPct val="95000"/>
              </a:lnSpc>
              <a:spcBef>
                <a:spcPct val="80000"/>
              </a:spcBef>
              <a:buClr>
                <a:srgbClr val="000000"/>
              </a:buClr>
              <a:buFont typeface="Wingdings 2" pitchFamily="18" charset="2"/>
              <a:buNone/>
            </a:pPr>
            <a:r>
              <a:rPr lang="en-US" sz="1200" dirty="0">
                <a:solidFill>
                  <a:schemeClr val="bg1"/>
                </a:solidFill>
                <a:latin typeface="+mj-lt"/>
                <a:cs typeface="Arial" charset="0"/>
              </a:rPr>
              <a:t>Sales business processes</a:t>
            </a:r>
          </a:p>
        </p:txBody>
      </p:sp>
      <p:sp>
        <p:nvSpPr>
          <p:cNvPr id="18447" name="Rectangle 6"/>
          <p:cNvSpPr>
            <a:spLocks noChangeArrowheads="1"/>
          </p:cNvSpPr>
          <p:nvPr/>
        </p:nvSpPr>
        <p:spPr bwMode="auto">
          <a:xfrm>
            <a:off x="3027866" y="3140226"/>
            <a:ext cx="957263" cy="5262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 anchorCtr="1">
            <a:spAutoFit/>
          </a:bodyPr>
          <a:lstStyle/>
          <a:p>
            <a:pPr algn="ctr" defTabSz="787400">
              <a:lnSpc>
                <a:spcPct val="95000"/>
              </a:lnSpc>
              <a:spcBef>
                <a:spcPct val="80000"/>
              </a:spcBef>
              <a:buClr>
                <a:srgbClr val="000000"/>
              </a:buClr>
              <a:buFont typeface="Wingdings 2" pitchFamily="18" charset="2"/>
              <a:buNone/>
            </a:pPr>
            <a:r>
              <a:rPr lang="en-US" sz="1200" dirty="0" smtClean="0">
                <a:solidFill>
                  <a:schemeClr val="bg1"/>
                </a:solidFill>
                <a:latin typeface="+mj-lt"/>
                <a:cs typeface="Arial" charset="0"/>
              </a:rPr>
              <a:t>Tactical plans and sales quotes</a:t>
            </a:r>
            <a:endParaRPr lang="en-US" sz="1200" dirty="0">
              <a:solidFill>
                <a:schemeClr val="bg1"/>
              </a:solidFill>
              <a:latin typeface="+mj-lt"/>
              <a:cs typeface="Arial" charset="0"/>
            </a:endParaRPr>
          </a:p>
        </p:txBody>
      </p:sp>
      <p:sp>
        <p:nvSpPr>
          <p:cNvPr id="18448" name="Rectangle 6"/>
          <p:cNvSpPr>
            <a:spLocks noChangeArrowheads="1"/>
          </p:cNvSpPr>
          <p:nvPr/>
        </p:nvSpPr>
        <p:spPr bwMode="auto">
          <a:xfrm>
            <a:off x="5732189" y="3052538"/>
            <a:ext cx="957262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 anchorCtr="1">
            <a:spAutoFit/>
          </a:bodyPr>
          <a:lstStyle/>
          <a:p>
            <a:pPr algn="ctr" defTabSz="787400">
              <a:lnSpc>
                <a:spcPct val="95000"/>
              </a:lnSpc>
              <a:spcBef>
                <a:spcPct val="80000"/>
              </a:spcBef>
              <a:buClr>
                <a:srgbClr val="000000"/>
              </a:buClr>
              <a:buFont typeface="Wingdings 2" pitchFamily="18" charset="2"/>
              <a:buNone/>
            </a:pPr>
            <a:r>
              <a:rPr lang="en-US" sz="1200" dirty="0" smtClean="0">
                <a:solidFill>
                  <a:schemeClr val="bg1"/>
                </a:solidFill>
                <a:latin typeface="+mj-lt"/>
                <a:cs typeface="Arial" charset="0"/>
              </a:rPr>
              <a:t>Sales analysis and operational control</a:t>
            </a:r>
            <a:endParaRPr lang="en-US" sz="1200" dirty="0">
              <a:solidFill>
                <a:schemeClr val="bg1"/>
              </a:solidFill>
              <a:latin typeface="+mj-lt"/>
              <a:cs typeface="Arial" charset="0"/>
            </a:endParaRPr>
          </a:p>
        </p:txBody>
      </p:sp>
      <p:cxnSp>
        <p:nvCxnSpPr>
          <p:cNvPr id="102" name="Straight Connector 101"/>
          <p:cNvCxnSpPr/>
          <p:nvPr/>
        </p:nvCxnSpPr>
        <p:spPr bwMode="auto">
          <a:xfrm rot="5400000">
            <a:off x="3256632" y="3302569"/>
            <a:ext cx="1644650" cy="1587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03" name="Straight Connector 102"/>
          <p:cNvCxnSpPr/>
          <p:nvPr/>
        </p:nvCxnSpPr>
        <p:spPr bwMode="auto">
          <a:xfrm rot="5400000">
            <a:off x="4827463" y="3301775"/>
            <a:ext cx="1643062" cy="1588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04" name="Straight Connector 103"/>
          <p:cNvCxnSpPr/>
          <p:nvPr/>
        </p:nvCxnSpPr>
        <p:spPr bwMode="auto">
          <a:xfrm rot="5400000">
            <a:off x="2538287" y="4944838"/>
            <a:ext cx="1643063" cy="1588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05" name="Straight Connector 104"/>
          <p:cNvCxnSpPr/>
          <p:nvPr/>
        </p:nvCxnSpPr>
        <p:spPr bwMode="auto">
          <a:xfrm rot="5400000">
            <a:off x="4071812" y="4944838"/>
            <a:ext cx="1643063" cy="1588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06" name="Straight Connector 105"/>
          <p:cNvCxnSpPr/>
          <p:nvPr/>
        </p:nvCxnSpPr>
        <p:spPr bwMode="auto">
          <a:xfrm rot="5400000">
            <a:off x="5637087" y="4944838"/>
            <a:ext cx="1643063" cy="1588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8454" name="Rectangle 6"/>
          <p:cNvSpPr>
            <a:spLocks noChangeArrowheads="1"/>
          </p:cNvSpPr>
          <p:nvPr/>
        </p:nvSpPr>
        <p:spPr bwMode="auto">
          <a:xfrm>
            <a:off x="4178175" y="3102125"/>
            <a:ext cx="1439863" cy="5262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 anchorCtr="1">
            <a:spAutoFit/>
          </a:bodyPr>
          <a:lstStyle/>
          <a:p>
            <a:pPr algn="ctr" defTabSz="787400">
              <a:lnSpc>
                <a:spcPct val="95000"/>
              </a:lnSpc>
              <a:spcBef>
                <a:spcPct val="80000"/>
              </a:spcBef>
              <a:buClr>
                <a:srgbClr val="000000"/>
              </a:buClr>
              <a:buFont typeface="Wingdings 2" pitchFamily="18" charset="2"/>
              <a:buNone/>
            </a:pPr>
            <a:r>
              <a:rPr lang="en-US" sz="1200" dirty="0">
                <a:solidFill>
                  <a:schemeClr val="bg1"/>
                </a:solidFill>
              </a:rPr>
              <a:t>The structure of sales functions - roles, responsibilities</a:t>
            </a:r>
          </a:p>
        </p:txBody>
      </p:sp>
      <p:cxnSp>
        <p:nvCxnSpPr>
          <p:cNvPr id="114" name="Straight Connector 113"/>
          <p:cNvCxnSpPr/>
          <p:nvPr/>
        </p:nvCxnSpPr>
        <p:spPr bwMode="auto">
          <a:xfrm>
            <a:off x="4078163" y="3052538"/>
            <a:ext cx="1571625" cy="1587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8456" name="Rectangle 6"/>
          <p:cNvSpPr>
            <a:spLocks noChangeArrowheads="1"/>
          </p:cNvSpPr>
          <p:nvPr/>
        </p:nvSpPr>
        <p:spPr bwMode="auto">
          <a:xfrm>
            <a:off x="1847677" y="4552202"/>
            <a:ext cx="1500187" cy="1754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 anchorCtr="1">
            <a:spAutoFit/>
          </a:bodyPr>
          <a:lstStyle/>
          <a:p>
            <a:pPr algn="ctr" defTabSz="787400">
              <a:lnSpc>
                <a:spcPct val="95000"/>
              </a:lnSpc>
              <a:spcBef>
                <a:spcPct val="80000"/>
              </a:spcBef>
              <a:buClr>
                <a:srgbClr val="000000"/>
              </a:buClr>
              <a:buFont typeface="Wingdings 2" pitchFamily="18" charset="2"/>
              <a:buNone/>
            </a:pPr>
            <a:r>
              <a:rPr lang="en-US" sz="1200" dirty="0" smtClean="0">
                <a:solidFill>
                  <a:schemeClr val="bg1"/>
                </a:solidFill>
                <a:latin typeface="+mj-lt"/>
                <a:cs typeface="Arial" charset="0"/>
              </a:rPr>
              <a:t>Sales regulations</a:t>
            </a:r>
            <a:endParaRPr lang="en-US" sz="1200" dirty="0">
              <a:solidFill>
                <a:schemeClr val="bg1"/>
              </a:solidFill>
              <a:latin typeface="+mj-lt"/>
              <a:cs typeface="Arial" charset="0"/>
            </a:endParaRPr>
          </a:p>
        </p:txBody>
      </p:sp>
      <p:sp>
        <p:nvSpPr>
          <p:cNvPr id="18457" name="Rectangle 6"/>
          <p:cNvSpPr>
            <a:spLocks noChangeArrowheads="1"/>
          </p:cNvSpPr>
          <p:nvPr/>
        </p:nvSpPr>
        <p:spPr bwMode="auto">
          <a:xfrm>
            <a:off x="1379925" y="5150733"/>
            <a:ext cx="1685925" cy="350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 anchorCtr="1">
            <a:spAutoFit/>
          </a:bodyPr>
          <a:lstStyle/>
          <a:p>
            <a:pPr algn="ctr" defTabSz="787400">
              <a:lnSpc>
                <a:spcPct val="95000"/>
              </a:lnSpc>
              <a:spcBef>
                <a:spcPct val="80000"/>
              </a:spcBef>
              <a:buClr>
                <a:srgbClr val="000000"/>
              </a:buClr>
              <a:buFont typeface="Wingdings 2" pitchFamily="18" charset="2"/>
              <a:buNone/>
            </a:pPr>
            <a:r>
              <a:rPr lang="en-US" sz="1200" dirty="0">
                <a:solidFill>
                  <a:schemeClr val="bg1"/>
                </a:solidFill>
                <a:latin typeface="+mj-lt"/>
                <a:cs typeface="Arial" charset="0"/>
              </a:rPr>
              <a:t>Requirements for sales staff</a:t>
            </a:r>
          </a:p>
        </p:txBody>
      </p:sp>
      <p:sp>
        <p:nvSpPr>
          <p:cNvPr id="18458" name="Rectangle 6"/>
          <p:cNvSpPr>
            <a:spLocks noChangeArrowheads="1"/>
          </p:cNvSpPr>
          <p:nvPr/>
        </p:nvSpPr>
        <p:spPr bwMode="auto">
          <a:xfrm>
            <a:off x="4997656" y="4841080"/>
            <a:ext cx="1357312" cy="1754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 anchorCtr="1">
            <a:spAutoFit/>
          </a:bodyPr>
          <a:lstStyle/>
          <a:p>
            <a:pPr algn="ctr" defTabSz="787400">
              <a:lnSpc>
                <a:spcPct val="95000"/>
              </a:lnSpc>
              <a:spcBef>
                <a:spcPct val="80000"/>
              </a:spcBef>
              <a:buClr>
                <a:srgbClr val="000000"/>
              </a:buClr>
              <a:buFont typeface="Wingdings 2" pitchFamily="18" charset="2"/>
              <a:buNone/>
            </a:pPr>
            <a:r>
              <a:rPr lang="en-US" sz="1200" dirty="0" smtClean="0">
                <a:solidFill>
                  <a:schemeClr val="bg1"/>
                </a:solidFill>
                <a:latin typeface="+mj-lt"/>
                <a:cs typeface="Arial" charset="0"/>
              </a:rPr>
              <a:t>Workday  Planning</a:t>
            </a:r>
            <a:endParaRPr lang="en-US" sz="1200" dirty="0">
              <a:solidFill>
                <a:schemeClr val="bg1"/>
              </a:solidFill>
              <a:latin typeface="+mj-lt"/>
              <a:cs typeface="Arial" charset="0"/>
            </a:endParaRPr>
          </a:p>
        </p:txBody>
      </p:sp>
      <p:sp>
        <p:nvSpPr>
          <p:cNvPr id="18459" name="Rectangle 6"/>
          <p:cNvSpPr>
            <a:spLocks noChangeArrowheads="1"/>
          </p:cNvSpPr>
          <p:nvPr/>
        </p:nvSpPr>
        <p:spPr bwMode="auto">
          <a:xfrm>
            <a:off x="3435225" y="5140880"/>
            <a:ext cx="1357313" cy="3508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 anchorCtr="1">
            <a:spAutoFit/>
          </a:bodyPr>
          <a:lstStyle/>
          <a:p>
            <a:pPr algn="ctr" defTabSz="787400">
              <a:lnSpc>
                <a:spcPct val="95000"/>
              </a:lnSpc>
              <a:spcBef>
                <a:spcPct val="80000"/>
              </a:spcBef>
              <a:buClr>
                <a:srgbClr val="000000"/>
              </a:buClr>
              <a:buFont typeface="Wingdings 2" pitchFamily="18" charset="2"/>
              <a:buNone/>
            </a:pPr>
            <a:r>
              <a:rPr lang="en-US" sz="1200" dirty="0">
                <a:solidFill>
                  <a:schemeClr val="bg1"/>
                </a:solidFill>
                <a:latin typeface="+mj-lt"/>
                <a:cs typeface="Arial" charset="0"/>
              </a:rPr>
              <a:t>Sales plans and quotes by positions</a:t>
            </a:r>
          </a:p>
        </p:txBody>
      </p:sp>
      <p:sp>
        <p:nvSpPr>
          <p:cNvPr id="18460" name="Rectangle 6"/>
          <p:cNvSpPr>
            <a:spLocks noChangeArrowheads="1"/>
          </p:cNvSpPr>
          <p:nvPr/>
        </p:nvSpPr>
        <p:spPr bwMode="auto">
          <a:xfrm>
            <a:off x="3463800" y="4450877"/>
            <a:ext cx="1357313" cy="174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 anchorCtr="1">
            <a:spAutoFit/>
          </a:bodyPr>
          <a:lstStyle/>
          <a:p>
            <a:pPr algn="ctr" defTabSz="787400">
              <a:lnSpc>
                <a:spcPct val="95000"/>
              </a:lnSpc>
              <a:spcBef>
                <a:spcPct val="80000"/>
              </a:spcBef>
              <a:buClr>
                <a:srgbClr val="000000"/>
              </a:buClr>
              <a:buFont typeface="Wingdings 2" pitchFamily="18" charset="2"/>
              <a:buNone/>
            </a:pPr>
            <a:r>
              <a:rPr lang="en-US" sz="1200" dirty="0" smtClean="0">
                <a:solidFill>
                  <a:schemeClr val="bg1"/>
                </a:solidFill>
                <a:latin typeface="+mj-lt"/>
                <a:cs typeface="Arial" charset="0"/>
              </a:rPr>
              <a:t>Operational KPI</a:t>
            </a:r>
            <a:endParaRPr lang="ru-RU" sz="1200" dirty="0">
              <a:solidFill>
                <a:schemeClr val="bg1"/>
              </a:solidFill>
              <a:latin typeface="+mj-lt"/>
              <a:cs typeface="Arial" charset="0"/>
            </a:endParaRPr>
          </a:p>
        </p:txBody>
      </p:sp>
      <p:sp>
        <p:nvSpPr>
          <p:cNvPr id="18462" name="Rectangle 6"/>
          <p:cNvSpPr>
            <a:spLocks noChangeArrowheads="1"/>
          </p:cNvSpPr>
          <p:nvPr/>
        </p:nvSpPr>
        <p:spPr bwMode="auto">
          <a:xfrm>
            <a:off x="4178175" y="3804443"/>
            <a:ext cx="1357313" cy="1754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 anchorCtr="1">
            <a:spAutoFit/>
          </a:bodyPr>
          <a:lstStyle/>
          <a:p>
            <a:pPr algn="ctr" defTabSz="787400">
              <a:lnSpc>
                <a:spcPct val="95000"/>
              </a:lnSpc>
              <a:spcBef>
                <a:spcPct val="80000"/>
              </a:spcBef>
              <a:buClr>
                <a:srgbClr val="000000"/>
              </a:buClr>
              <a:buFont typeface="Wingdings 2" pitchFamily="18" charset="2"/>
              <a:buNone/>
            </a:pPr>
            <a:r>
              <a:rPr lang="en-US" sz="1200" dirty="0" smtClean="0">
                <a:solidFill>
                  <a:schemeClr val="bg1"/>
                </a:solidFill>
                <a:latin typeface="+mj-lt"/>
                <a:cs typeface="Arial" charset="0"/>
              </a:rPr>
              <a:t>Sales methodology</a:t>
            </a:r>
            <a:endParaRPr lang="ru-RU" sz="1200" dirty="0">
              <a:solidFill>
                <a:schemeClr val="bg1"/>
              </a:solidFill>
              <a:latin typeface="+mj-lt"/>
              <a:cs typeface="Arial" charset="0"/>
            </a:endParaRPr>
          </a:p>
        </p:txBody>
      </p:sp>
      <p:cxnSp>
        <p:nvCxnSpPr>
          <p:cNvPr id="124" name="Straight Connector 123"/>
          <p:cNvCxnSpPr/>
          <p:nvPr/>
        </p:nvCxnSpPr>
        <p:spPr bwMode="auto">
          <a:xfrm>
            <a:off x="4078163" y="3666900"/>
            <a:ext cx="1571625" cy="1588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25" name="Straight Connector 124"/>
          <p:cNvCxnSpPr/>
          <p:nvPr/>
        </p:nvCxnSpPr>
        <p:spPr bwMode="auto">
          <a:xfrm>
            <a:off x="3887663" y="1821415"/>
            <a:ext cx="1730375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8465" name="Rectangle 6"/>
          <p:cNvSpPr>
            <a:spLocks noChangeArrowheads="1"/>
          </p:cNvSpPr>
          <p:nvPr/>
        </p:nvSpPr>
        <p:spPr bwMode="auto">
          <a:xfrm>
            <a:off x="6680373" y="4893319"/>
            <a:ext cx="1357313" cy="1754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 anchorCtr="1">
            <a:spAutoFit/>
          </a:bodyPr>
          <a:lstStyle/>
          <a:p>
            <a:pPr algn="ctr" defTabSz="787400">
              <a:lnSpc>
                <a:spcPct val="95000"/>
              </a:lnSpc>
              <a:spcBef>
                <a:spcPct val="80000"/>
              </a:spcBef>
              <a:buClr>
                <a:srgbClr val="000000"/>
              </a:buClr>
              <a:buFont typeface="Wingdings 2" pitchFamily="18" charset="2"/>
              <a:buNone/>
            </a:pPr>
            <a:r>
              <a:rPr lang="en-US" sz="1200" dirty="0">
                <a:solidFill>
                  <a:schemeClr val="bg1"/>
                </a:solidFill>
                <a:latin typeface="+mj-lt"/>
                <a:cs typeface="Arial" charset="0"/>
              </a:rPr>
              <a:t>Sales trainings</a:t>
            </a:r>
          </a:p>
        </p:txBody>
      </p:sp>
      <p:cxnSp>
        <p:nvCxnSpPr>
          <p:cNvPr id="36" name="Straight Connector 123"/>
          <p:cNvCxnSpPr/>
          <p:nvPr/>
        </p:nvCxnSpPr>
        <p:spPr bwMode="auto">
          <a:xfrm flipV="1">
            <a:off x="1330200" y="4952804"/>
            <a:ext cx="3562349" cy="1559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4" name="Straight Connector 102"/>
          <p:cNvCxnSpPr/>
          <p:nvPr/>
        </p:nvCxnSpPr>
        <p:spPr bwMode="auto">
          <a:xfrm>
            <a:off x="4844925" y="1821417"/>
            <a:ext cx="19050" cy="659621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22356"/>
            <a:ext cx="9540552" cy="714356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sz="2900" dirty="0">
                <a:solidFill>
                  <a:srgbClr val="E46C0A"/>
                </a:solidFill>
                <a:ea typeface="Verdana" pitchFamily="34" charset="0"/>
                <a:cs typeface="Verdana" pitchFamily="34" charset="0"/>
              </a:rPr>
              <a:t>Role of sales process in sales management structure</a:t>
            </a:r>
            <a:endParaRPr lang="ru-RU" sz="2900" dirty="0"/>
          </a:p>
        </p:txBody>
      </p:sp>
    </p:spTree>
    <p:extLst>
      <p:ext uri="{BB962C8B-B14F-4D97-AF65-F5344CB8AC3E}">
        <p14:creationId xmlns:p14="http://schemas.microsoft.com/office/powerpoint/2010/main" val="35080602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Structure of Sales Process </a:t>
            </a:r>
            <a:endParaRPr lang="ru-RU" dirty="0"/>
          </a:p>
        </p:txBody>
      </p:sp>
      <p:pic>
        <p:nvPicPr>
          <p:cNvPr id="9" name="Picture 2" descr="http://www.kanketa.com/wp-content/uploads/2012/10/iStock_000020984613_Puzzle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3266" y="1913601"/>
            <a:ext cx="2909111" cy="29091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10"/>
          <p:cNvSpPr/>
          <p:nvPr/>
        </p:nvSpPr>
        <p:spPr>
          <a:xfrm>
            <a:off x="611560" y="1634062"/>
            <a:ext cx="2412000" cy="1440000"/>
          </a:xfrm>
          <a:prstGeom prst="rect">
            <a:avLst/>
          </a:prstGeom>
          <a:solidFill>
            <a:srgbClr val="E6CA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2200" dirty="0" smtClean="0"/>
              <a:t>Process Diagram</a:t>
            </a:r>
            <a:endParaRPr lang="ru-RU" sz="2200" dirty="0"/>
          </a:p>
        </p:txBody>
      </p:sp>
      <p:sp>
        <p:nvSpPr>
          <p:cNvPr id="12" name="Rectangle 11"/>
          <p:cNvSpPr/>
          <p:nvPr/>
        </p:nvSpPr>
        <p:spPr>
          <a:xfrm>
            <a:off x="6119904" y="1634062"/>
            <a:ext cx="2412000" cy="1440000"/>
          </a:xfrm>
          <a:prstGeom prst="rect">
            <a:avLst/>
          </a:prstGeom>
          <a:solidFill>
            <a:srgbClr val="6691C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/>
              <a:t>Regulations</a:t>
            </a:r>
            <a:endParaRPr lang="ru-RU" sz="2200" dirty="0"/>
          </a:p>
        </p:txBody>
      </p:sp>
      <p:sp>
        <p:nvSpPr>
          <p:cNvPr id="13" name="Rectangle 12"/>
          <p:cNvSpPr/>
          <p:nvPr/>
        </p:nvSpPr>
        <p:spPr>
          <a:xfrm>
            <a:off x="611560" y="3717192"/>
            <a:ext cx="2412000" cy="1440000"/>
          </a:xfrm>
          <a:prstGeom prst="rect">
            <a:avLst/>
          </a:prstGeom>
          <a:solidFill>
            <a:srgbClr val="CD70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2200" dirty="0" smtClean="0"/>
              <a:t>Responsibility Assigned Matrix</a:t>
            </a:r>
            <a:endParaRPr lang="ru-RU" sz="2200" dirty="0"/>
          </a:p>
        </p:txBody>
      </p:sp>
      <p:sp>
        <p:nvSpPr>
          <p:cNvPr id="14" name="Rectangle 13"/>
          <p:cNvSpPr/>
          <p:nvPr/>
        </p:nvSpPr>
        <p:spPr>
          <a:xfrm>
            <a:off x="6119904" y="3717192"/>
            <a:ext cx="2412000" cy="1440000"/>
          </a:xfrm>
          <a:prstGeom prst="rect">
            <a:avLst/>
          </a:prstGeom>
          <a:solidFill>
            <a:srgbClr val="92C8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2200" dirty="0"/>
              <a:t>KPI</a:t>
            </a:r>
            <a:endParaRPr lang="ru-RU" sz="2200" dirty="0"/>
          </a:p>
        </p:txBody>
      </p:sp>
      <p:sp>
        <p:nvSpPr>
          <p:cNvPr id="8" name="Rectangle 7"/>
          <p:cNvSpPr/>
          <p:nvPr/>
        </p:nvSpPr>
        <p:spPr>
          <a:xfrm>
            <a:off x="9963395" y="2970037"/>
            <a:ext cx="585269" cy="609801"/>
          </a:xfrm>
          <a:prstGeom prst="rect">
            <a:avLst/>
          </a:prstGeom>
          <a:solidFill>
            <a:srgbClr val="F579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sz="2200" dirty="0"/>
          </a:p>
        </p:txBody>
      </p:sp>
      <p:sp>
        <p:nvSpPr>
          <p:cNvPr id="10" name="Rectangle 9"/>
          <p:cNvSpPr/>
          <p:nvPr/>
        </p:nvSpPr>
        <p:spPr>
          <a:xfrm>
            <a:off x="9963395" y="2194674"/>
            <a:ext cx="585269" cy="609801"/>
          </a:xfrm>
          <a:prstGeom prst="rect">
            <a:avLst/>
          </a:prstGeom>
          <a:solidFill>
            <a:srgbClr val="92C8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sz="2200" dirty="0"/>
          </a:p>
        </p:txBody>
      </p:sp>
      <p:sp>
        <p:nvSpPr>
          <p:cNvPr id="15" name="Rectangle 14"/>
          <p:cNvSpPr/>
          <p:nvPr/>
        </p:nvSpPr>
        <p:spPr>
          <a:xfrm>
            <a:off x="9963395" y="3755303"/>
            <a:ext cx="585269" cy="609801"/>
          </a:xfrm>
          <a:prstGeom prst="rect">
            <a:avLst/>
          </a:prstGeom>
          <a:solidFill>
            <a:srgbClr val="6691C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200" dirty="0"/>
          </a:p>
        </p:txBody>
      </p:sp>
      <p:sp>
        <p:nvSpPr>
          <p:cNvPr id="16" name="Rectangle 15"/>
          <p:cNvSpPr/>
          <p:nvPr/>
        </p:nvSpPr>
        <p:spPr>
          <a:xfrm>
            <a:off x="9963395" y="1412776"/>
            <a:ext cx="585269" cy="609801"/>
          </a:xfrm>
          <a:prstGeom prst="rect">
            <a:avLst/>
          </a:prstGeom>
          <a:solidFill>
            <a:srgbClr val="4EB9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sz="2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3111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3311" y="1992164"/>
            <a:ext cx="2777584" cy="27775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Process </a:t>
            </a:r>
            <a:r>
              <a:rPr lang="en-US" dirty="0" smtClean="0"/>
              <a:t>Diagram Components</a:t>
            </a:r>
            <a:endParaRPr lang="ru-RU" dirty="0"/>
          </a:p>
        </p:txBody>
      </p:sp>
      <p:sp>
        <p:nvSpPr>
          <p:cNvPr id="6" name="Rectangle 5"/>
          <p:cNvSpPr/>
          <p:nvPr/>
        </p:nvSpPr>
        <p:spPr>
          <a:xfrm>
            <a:off x="388714" y="1146805"/>
            <a:ext cx="5191398" cy="43704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Aft>
                <a:spcPts val="1200"/>
              </a:spcAft>
              <a:buClr>
                <a:srgbClr val="F57913"/>
              </a:buClr>
              <a:buSzPct val="120000"/>
              <a:buFont typeface="Arial" pitchFamily="34" charset="0"/>
              <a:buChar char="•"/>
            </a:pPr>
            <a:r>
              <a:rPr lang="en-US" sz="2300" dirty="0" smtClean="0">
                <a:solidFill>
                  <a:schemeClr val="accent1"/>
                </a:solidFill>
              </a:rPr>
              <a:t>Events </a:t>
            </a: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– denotes something that </a:t>
            </a:r>
            <a:r>
              <a:rPr lang="en-US" i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happens</a:t>
            </a:r>
            <a:r>
              <a:rPr lang="en-US" dirty="0" smtClean="0">
                <a:solidFill>
                  <a:schemeClr val="accent1"/>
                </a:solidFill>
              </a:rPr>
              <a:t> </a:t>
            </a:r>
          </a:p>
          <a:p>
            <a:pPr marL="342900" indent="-342900">
              <a:spcAft>
                <a:spcPts val="1200"/>
              </a:spcAft>
              <a:buClr>
                <a:srgbClr val="F57913"/>
              </a:buClr>
              <a:buSzPct val="120000"/>
              <a:buFont typeface="Arial" pitchFamily="34" charset="0"/>
              <a:buChar char="•"/>
            </a:pPr>
            <a:r>
              <a:rPr lang="en-US" sz="2300" dirty="0" smtClean="0">
                <a:solidFill>
                  <a:schemeClr val="accent1"/>
                </a:solidFill>
              </a:rPr>
              <a:t>Actions  </a:t>
            </a: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– describes the kind of work which must be </a:t>
            </a:r>
            <a:r>
              <a:rPr lang="en-US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done</a:t>
            </a:r>
            <a:endParaRPr lang="en-US" dirty="0" smtClean="0">
              <a:solidFill>
                <a:schemeClr val="accent1"/>
              </a:solidFill>
            </a:endParaRPr>
          </a:p>
          <a:p>
            <a:pPr marL="342900" indent="-342900">
              <a:spcAft>
                <a:spcPts val="1200"/>
              </a:spcAft>
              <a:buClr>
                <a:srgbClr val="F57913"/>
              </a:buClr>
              <a:buSzPct val="120000"/>
              <a:buFont typeface="Arial" pitchFamily="34" charset="0"/>
              <a:buChar char="•"/>
            </a:pPr>
            <a:r>
              <a:rPr lang="en-US" sz="2300" dirty="0" smtClean="0">
                <a:solidFill>
                  <a:schemeClr val="accent1"/>
                </a:solidFill>
              </a:rPr>
              <a:t>Gateways </a:t>
            </a: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– determines forking and merging of paths, depending </a:t>
            </a:r>
            <a:r>
              <a:rPr lang="en-US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/>
            </a:r>
            <a:br>
              <a:rPr lang="en-US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</a:br>
            <a:r>
              <a:rPr lang="en-US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on </a:t>
            </a: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the conditions </a:t>
            </a:r>
            <a:r>
              <a:rPr lang="en-US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expressed</a:t>
            </a:r>
            <a:r>
              <a:rPr lang="en-US" dirty="0" smtClean="0">
                <a:solidFill>
                  <a:schemeClr val="accent1"/>
                </a:solidFill>
              </a:rPr>
              <a:t> </a:t>
            </a:r>
          </a:p>
          <a:p>
            <a:pPr marL="342900" indent="-342900">
              <a:spcAft>
                <a:spcPts val="1200"/>
              </a:spcAft>
              <a:buClr>
                <a:srgbClr val="F57913"/>
              </a:buClr>
              <a:buSzPct val="120000"/>
              <a:buFont typeface="Arial" pitchFamily="34" charset="0"/>
              <a:buChar char="•"/>
            </a:pPr>
            <a:r>
              <a:rPr lang="en-US" sz="2300" dirty="0" smtClean="0">
                <a:solidFill>
                  <a:schemeClr val="accent1"/>
                </a:solidFill>
              </a:rPr>
              <a:t>Connections </a:t>
            </a: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– sequences, messages, and </a:t>
            </a:r>
            <a:r>
              <a:rPr lang="en-US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associations</a:t>
            </a:r>
            <a:endParaRPr lang="ru-RU" dirty="0" smtClean="0">
              <a:solidFill>
                <a:schemeClr val="accent1"/>
              </a:solidFill>
            </a:endParaRPr>
          </a:p>
          <a:p>
            <a:pPr marL="342900" indent="-342900">
              <a:spcAft>
                <a:spcPts val="1200"/>
              </a:spcAft>
              <a:buClr>
                <a:srgbClr val="F57913"/>
              </a:buClr>
              <a:buSzPct val="120000"/>
              <a:buFont typeface="Arial" pitchFamily="34" charset="0"/>
              <a:buChar char="•"/>
            </a:pPr>
            <a:r>
              <a:rPr lang="en-US" sz="2300" dirty="0" smtClean="0">
                <a:solidFill>
                  <a:schemeClr val="accent1"/>
                </a:solidFill>
              </a:rPr>
              <a:t>Roles </a:t>
            </a: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– separated </a:t>
            </a:r>
            <a:r>
              <a:rPr lang="en-US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participants/functions</a:t>
            </a:r>
            <a:endParaRPr lang="ru-RU" dirty="0">
              <a:solidFill>
                <a:schemeClr val="accent1"/>
              </a:solidFill>
            </a:endParaRPr>
          </a:p>
          <a:p>
            <a:pPr marL="342900" indent="-342900">
              <a:spcAft>
                <a:spcPts val="1200"/>
              </a:spcAft>
              <a:buClr>
                <a:srgbClr val="F57913"/>
              </a:buClr>
              <a:buSzPct val="120000"/>
              <a:buFont typeface="Arial" pitchFamily="34" charset="0"/>
              <a:buChar char="•"/>
            </a:pPr>
            <a:r>
              <a:rPr lang="en-US" sz="2300" dirty="0" smtClean="0">
                <a:solidFill>
                  <a:schemeClr val="accent1"/>
                </a:solidFill>
              </a:rPr>
              <a:t>Artifacts </a:t>
            </a: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– bring some more information into the </a:t>
            </a:r>
            <a:r>
              <a:rPr lang="en-US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model/diagram</a:t>
            </a:r>
            <a:endParaRPr lang="ru-RU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98692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20656</TotalTime>
  <Words>786</Words>
  <Application>Microsoft Office PowerPoint</Application>
  <PresentationFormat>Экран (4:3)</PresentationFormat>
  <Paragraphs>196</Paragraphs>
  <Slides>21</Slides>
  <Notes>15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9" baseType="lpstr">
      <vt:lpstr>ＭＳ Ｐゴシック</vt:lpstr>
      <vt:lpstr>Arial</vt:lpstr>
      <vt:lpstr>Calibri</vt:lpstr>
      <vt:lpstr>Segoe UI</vt:lpstr>
      <vt:lpstr>Times New Roman</vt:lpstr>
      <vt:lpstr>Verdana</vt:lpstr>
      <vt:lpstr>Wingdings 2</vt:lpstr>
      <vt:lpstr>Тема Office</vt:lpstr>
      <vt:lpstr>Презентация PowerPoint</vt:lpstr>
      <vt:lpstr>About BPMonline</vt:lpstr>
      <vt:lpstr>2 Strategies to Ensure Sales Volumes</vt:lpstr>
      <vt:lpstr>Symptoms to watch for</vt:lpstr>
      <vt:lpstr>Purposes </vt:lpstr>
      <vt:lpstr>Purposes </vt:lpstr>
      <vt:lpstr>Role of sales process in sales management structure</vt:lpstr>
      <vt:lpstr>Structure of Sales Process </vt:lpstr>
      <vt:lpstr>Process Diagram Components</vt:lpstr>
      <vt:lpstr>BPMN 2.0 </vt:lpstr>
      <vt:lpstr>Sales process content</vt:lpstr>
      <vt:lpstr>Business process regulations</vt:lpstr>
      <vt:lpstr>Setting KPIs</vt:lpstr>
      <vt:lpstr>Change Management</vt:lpstr>
      <vt:lpstr>Change Management</vt:lpstr>
      <vt:lpstr>Change Management</vt:lpstr>
      <vt:lpstr>Execution: Automate It!</vt:lpstr>
      <vt:lpstr>How to simplify work processes with BPM automation?</vt:lpstr>
      <vt:lpstr>Business Process Management</vt:lpstr>
      <vt:lpstr>Conclusion: business outcomes</vt:lpstr>
      <vt:lpstr>Презентация PowerPoint</vt:lpstr>
    </vt:vector>
  </TitlesOfParts>
  <Company>Melkosoft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O.Gnezdilova</dc:creator>
  <cp:lastModifiedBy>A.Dovgan</cp:lastModifiedBy>
  <cp:revision>544</cp:revision>
  <dcterms:created xsi:type="dcterms:W3CDTF">2010-10-28T08:50:26Z</dcterms:created>
  <dcterms:modified xsi:type="dcterms:W3CDTF">2013-11-21T10:18:06Z</dcterms:modified>
</cp:coreProperties>
</file>